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tif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media/image33.jpg" ContentType="image/jpeg"/>
  <Override PartName="/ppt/media/image34.jpg" ContentType="image/jpeg"/>
  <Override PartName="/ppt/media/image35.jpg" ContentType="image/jpeg"/>
  <Override PartName="/ppt/media/image36.jpg" ContentType="image/jpeg"/>
  <Override PartName="/ppt/media/image39.jpg" ContentType="image/jpeg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63" r:id="rId4"/>
    <p:sldId id="262" r:id="rId5"/>
    <p:sldId id="264" r:id="rId6"/>
    <p:sldId id="265" r:id="rId7"/>
    <p:sldId id="258" r:id="rId8"/>
    <p:sldId id="266" r:id="rId9"/>
    <p:sldId id="267" r:id="rId10"/>
    <p:sldId id="268" r:id="rId11"/>
    <p:sldId id="269" r:id="rId12"/>
    <p:sldId id="271" r:id="rId13"/>
    <p:sldId id="270" r:id="rId14"/>
    <p:sldId id="273" r:id="rId15"/>
    <p:sldId id="274" r:id="rId16"/>
    <p:sldId id="276" r:id="rId17"/>
    <p:sldId id="277" r:id="rId18"/>
    <p:sldId id="278" r:id="rId19"/>
    <p:sldId id="279" r:id="rId20"/>
    <p:sldId id="327" r:id="rId21"/>
    <p:sldId id="282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317" r:id="rId36"/>
    <p:sldId id="318" r:id="rId37"/>
    <p:sldId id="300" r:id="rId38"/>
    <p:sldId id="314" r:id="rId39"/>
    <p:sldId id="316" r:id="rId40"/>
    <p:sldId id="315" r:id="rId41"/>
    <p:sldId id="301" r:id="rId42"/>
    <p:sldId id="299" r:id="rId43"/>
    <p:sldId id="307" r:id="rId44"/>
    <p:sldId id="309" r:id="rId45"/>
    <p:sldId id="310" r:id="rId46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110" autoAdjust="0"/>
  </p:normalViewPr>
  <p:slideViewPr>
    <p:cSldViewPr snapToGrid="0" snapToObjects="1">
      <p:cViewPr varScale="1">
        <p:scale>
          <a:sx n="101" d="100"/>
          <a:sy n="101" d="100"/>
        </p:scale>
        <p:origin x="-132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46326-6303-3043-B703-908D21680C7B}" type="datetimeFigureOut">
              <a:rPr kumimoji="1" lang="zh-CN" altLang="en-US" smtClean="0"/>
              <a:t>15/8/2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01CE7-87E5-D84D-8669-20C7A6660E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083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01CE7-87E5-D84D-8669-20C7A6660E8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0695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4A6DD-0A5D-4F41-8A72-694DDB36E6C7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5717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  <a:ea typeface="宋体" charset="0"/>
            </a:endParaRPr>
          </a:p>
        </p:txBody>
      </p:sp>
      <p:sp>
        <p:nvSpPr>
          <p:cNvPr id="911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2472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02756" indent="-270291" defTabSz="902472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081164" indent="-216233" defTabSz="902472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513629" indent="-216233" defTabSz="902472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1946095" indent="-216233" defTabSz="902472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378560" indent="-216233" defTabSz="9024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811026" indent="-216233" defTabSz="9024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243491" indent="-216233" defTabSz="9024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675957" indent="-216233" defTabSz="9024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fld id="{99EE9AF5-6C39-8745-9AF4-ECBFC265DF0D}" type="slidenum">
              <a:rPr lang="en-US" altLang="zh-CN"/>
              <a:pPr eaLnBrk="1" hangingPunct="1"/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4A6DD-0A5D-4F41-8A72-694DDB36E6C7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8102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  <a:ea typeface="宋体" charset="0"/>
            </a:endParaRPr>
          </a:p>
        </p:txBody>
      </p:sp>
      <p:sp>
        <p:nvSpPr>
          <p:cNvPr id="921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2472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02756" indent="-270291" defTabSz="902472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081164" indent="-216233" defTabSz="902472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513629" indent="-216233" defTabSz="902472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1946095" indent="-216233" defTabSz="902472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378560" indent="-216233" defTabSz="9024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811026" indent="-216233" defTabSz="9024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243491" indent="-216233" defTabSz="9024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675957" indent="-216233" defTabSz="9024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fld id="{AB36A519-9884-5C43-ABB5-978ED7949D3D}" type="slidenum">
              <a:rPr lang="en-US" altLang="zh-CN"/>
              <a:pPr eaLnBrk="1" hangingPunct="1"/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01CE7-87E5-D84D-8669-20C7A6660E86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157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01CE7-87E5-D84D-8669-20C7A6660E86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0228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01CE7-87E5-D84D-8669-20C7A6660E86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3664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01CE7-87E5-D84D-8669-20C7A6660E86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2520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4A6DD-0A5D-4F41-8A72-694DDB36E6C7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287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01CE7-87E5-D84D-8669-20C7A6660E86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3484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01CE7-87E5-D84D-8669-20C7A6660E8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9556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2F372-12C6-2941-89C2-203CE56EDE6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4584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01CE7-87E5-D84D-8669-20C7A6660E86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2760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2F372-12C6-2941-89C2-203CE56EDE6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7580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kumimoji="1" lang="en-US" altLang="zh-CN" baseline="0" dirty="0" smtClean="0"/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2F372-12C6-2941-89C2-203CE56EDE6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4120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01CE7-87E5-D84D-8669-20C7A6660E86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71873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01CE7-87E5-D84D-8669-20C7A6660E86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00087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01CE7-87E5-D84D-8669-20C7A6660E86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0082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2F372-12C6-2941-89C2-203CE56EDE69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70219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01CE7-87E5-D84D-8669-20C7A6660E86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58332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2F372-12C6-2941-89C2-203CE56EDE69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5656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z="1800" baseline="0" dirty="0" smtClean="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01CE7-87E5-D84D-8669-20C7A6660E86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87248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2F372-12C6-2941-89C2-203CE56EDE69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7280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4A6DD-0A5D-4F41-8A72-694DDB36E6C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7693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01CE7-87E5-D84D-8669-20C7A6660E86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0326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>
              <a:latin typeface="Arial" charset="0"/>
              <a:ea typeface="宋体" charset="0"/>
            </a:endParaRP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2472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02756" indent="-270291" defTabSz="902472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081164" indent="-216233" defTabSz="902472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513629" indent="-216233" defTabSz="902472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1946095" indent="-216233" defTabSz="902472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378560" indent="-216233" defTabSz="9024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811026" indent="-216233" defTabSz="9024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243491" indent="-216233" defTabSz="9024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675957" indent="-216233" defTabSz="9024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fld id="{EB10FBA8-ADAB-784F-B7E8-8D01D0C3224F}" type="slidenum">
              <a:rPr lang="en-US" altLang="zh-CN"/>
              <a:pPr eaLnBrk="1" hangingPunct="1"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4A6DD-0A5D-4F41-8A72-694DDB36E6C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4699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4A6DD-0A5D-4F41-8A72-694DDB36E6C7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4699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  <a:ea typeface="宋体" charset="0"/>
            </a:endParaRPr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2472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02756" indent="-270291" defTabSz="902472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081164" indent="-216233" defTabSz="902472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513629" indent="-216233" defTabSz="902472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1946095" indent="-216233" defTabSz="902472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378560" indent="-216233" defTabSz="9024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811026" indent="-216233" defTabSz="9024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243491" indent="-216233" defTabSz="9024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675957" indent="-216233" defTabSz="9024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fld id="{DB50DF93-5B79-864F-8C71-BA5E29C477E7}" type="slidenum">
              <a:rPr lang="en-US" altLang="zh-CN"/>
              <a:pPr eaLnBrk="1" hangingPunct="1"/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7BEB-3700-5247-B35A-EB2FCBB76F3F}" type="datetimeFigureOut">
              <a:rPr kumimoji="1" lang="zh-CN" altLang="en-US" smtClean="0"/>
              <a:t>15/8/2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F5D43-25D8-8440-AC27-5177DBDF8F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921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7BEB-3700-5247-B35A-EB2FCBB76F3F}" type="datetimeFigureOut">
              <a:rPr kumimoji="1" lang="zh-CN" altLang="en-US" smtClean="0"/>
              <a:t>15/8/2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F5D43-25D8-8440-AC27-5177DBDF8F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2186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7BEB-3700-5247-B35A-EB2FCBB76F3F}" type="datetimeFigureOut">
              <a:rPr kumimoji="1" lang="zh-CN" altLang="en-US" smtClean="0"/>
              <a:t>15/8/2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F5D43-25D8-8440-AC27-5177DBDF8F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3171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7BEB-3700-5247-B35A-EB2FCBB76F3F}" type="datetimeFigureOut">
              <a:rPr kumimoji="1" lang="zh-CN" altLang="en-US" smtClean="0"/>
              <a:t>15/8/2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F5D43-25D8-8440-AC27-5177DBDF8F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8896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7BEB-3700-5247-B35A-EB2FCBB76F3F}" type="datetimeFigureOut">
              <a:rPr kumimoji="1" lang="zh-CN" altLang="en-US" smtClean="0"/>
              <a:t>15/8/2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F5D43-25D8-8440-AC27-5177DBDF8F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617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7BEB-3700-5247-B35A-EB2FCBB76F3F}" type="datetimeFigureOut">
              <a:rPr kumimoji="1" lang="zh-CN" altLang="en-US" smtClean="0"/>
              <a:t>15/8/2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F5D43-25D8-8440-AC27-5177DBDF8F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8281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7BEB-3700-5247-B35A-EB2FCBB76F3F}" type="datetimeFigureOut">
              <a:rPr kumimoji="1" lang="zh-CN" altLang="en-US" smtClean="0"/>
              <a:t>15/8/2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F5D43-25D8-8440-AC27-5177DBDF8F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7687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7BEB-3700-5247-B35A-EB2FCBB76F3F}" type="datetimeFigureOut">
              <a:rPr kumimoji="1" lang="zh-CN" altLang="en-US" smtClean="0"/>
              <a:t>15/8/2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F5D43-25D8-8440-AC27-5177DBDF8F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2034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7BEB-3700-5247-B35A-EB2FCBB76F3F}" type="datetimeFigureOut">
              <a:rPr kumimoji="1" lang="zh-CN" altLang="en-US" smtClean="0"/>
              <a:t>15/8/2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F5D43-25D8-8440-AC27-5177DBDF8F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8016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7BEB-3700-5247-B35A-EB2FCBB76F3F}" type="datetimeFigureOut">
              <a:rPr kumimoji="1" lang="zh-CN" altLang="en-US" smtClean="0"/>
              <a:t>15/8/2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F5D43-25D8-8440-AC27-5177DBDF8F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7958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7BEB-3700-5247-B35A-EB2FCBB76F3F}" type="datetimeFigureOut">
              <a:rPr kumimoji="1" lang="zh-CN" altLang="en-US" smtClean="0"/>
              <a:t>15/8/2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F5D43-25D8-8440-AC27-5177DBDF8F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7231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07BEB-3700-5247-B35A-EB2FCBB76F3F}" type="datetimeFigureOut">
              <a:rPr kumimoji="1" lang="zh-CN" altLang="en-US" smtClean="0"/>
              <a:t>15/8/2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F5D43-25D8-8440-AC27-5177DBDF8F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2473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package" Target="../embeddings/Microsoft_Word___1.docx"/><Relationship Id="rId5" Type="http://schemas.openxmlformats.org/officeDocument/2006/relationships/image" Target="../media/image3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5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Relationship Id="rId3" Type="http://schemas.openxmlformats.org/officeDocument/2006/relationships/image" Target="../media/image3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Rethinking Memory Management in Modern Operating System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2900" b="1" i="1" dirty="0"/>
              <a:t>— Memory optimization using hardware features and application characteristics</a:t>
            </a:r>
            <a:endParaRPr kumimoji="1" lang="zh-CN" altLang="en-US" sz="29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03738"/>
            <a:ext cx="6400800" cy="1752600"/>
          </a:xfrm>
        </p:spPr>
        <p:txBody>
          <a:bodyPr/>
          <a:lstStyle/>
          <a:p>
            <a:r>
              <a:rPr kumimoji="1" lang="en-US" altLang="zh-CN" dirty="0" smtClean="0"/>
              <a:t>Lei Liu (SKL, ICT, CAS)</a:t>
            </a:r>
          </a:p>
          <a:p>
            <a:r>
              <a:rPr kumimoji="1" lang="en-US" altLang="zh-CN" dirty="0" smtClean="0"/>
              <a:t>Talk in Huawei U.S. C.A</a:t>
            </a:r>
          </a:p>
          <a:p>
            <a:r>
              <a:rPr kumimoji="1" lang="en-US" altLang="zh-CN" dirty="0" smtClean="0"/>
              <a:t>2015, 7, 30</a:t>
            </a:r>
            <a:endParaRPr kumimoji="1" lang="zh-CN" altLang="en-US" dirty="0"/>
          </a:p>
        </p:txBody>
      </p:sp>
      <p:pic>
        <p:nvPicPr>
          <p:cNvPr id="4" name="图片 3" descr="未命名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334" y="6117543"/>
            <a:ext cx="1193666" cy="749740"/>
          </a:xfrm>
          <a:prstGeom prst="rect">
            <a:avLst/>
          </a:prstGeom>
        </p:spPr>
      </p:pic>
      <p:pic>
        <p:nvPicPr>
          <p:cNvPr id="6" name="图片 5" descr="未命名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" y="6117543"/>
            <a:ext cx="5084750" cy="75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90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2725" y="1418660"/>
            <a:ext cx="869294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en-US" altLang="zh-CN" sz="3200" b="1" dirty="0" smtClean="0"/>
              <a:t>Banks are colored into diff. groups</a:t>
            </a:r>
            <a:endParaRPr kumimoji="1" lang="zh-CN" altLang="en-US" sz="3200" b="1" dirty="0"/>
          </a:p>
        </p:txBody>
      </p:sp>
      <p:sp>
        <p:nvSpPr>
          <p:cNvPr id="37" name="标题 1"/>
          <p:cNvSpPr txBox="1">
            <a:spLocks/>
          </p:cNvSpPr>
          <p:nvPr/>
        </p:nvSpPr>
        <p:spPr>
          <a:xfrm>
            <a:off x="496287" y="2592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>
                <a:latin typeface="Calibri" charset="0"/>
                <a:ea typeface="宋体" charset="0"/>
              </a:rPr>
              <a:t>Partitioning Banks into Groups</a:t>
            </a:r>
            <a:endParaRPr lang="zh-CN" altLang="en-US" dirty="0">
              <a:latin typeface="Calibri" charset="0"/>
              <a:ea typeface="宋体" charset="0"/>
            </a:endParaRPr>
          </a:p>
        </p:txBody>
      </p:sp>
      <p:sp>
        <p:nvSpPr>
          <p:cNvPr id="39" name="圆角矩形 38"/>
          <p:cNvSpPr>
            <a:spLocks noChangeArrowheads="1"/>
          </p:cNvSpPr>
          <p:nvPr/>
        </p:nvSpPr>
        <p:spPr bwMode="auto">
          <a:xfrm>
            <a:off x="7349575" y="3597581"/>
            <a:ext cx="523438" cy="667140"/>
          </a:xfrm>
          <a:prstGeom prst="roundRect">
            <a:avLst>
              <a:gd name="adj" fmla="val 1315"/>
            </a:avLst>
          </a:prstGeom>
          <a:solidFill>
            <a:schemeClr val="accent3">
              <a:lumMod val="75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0" name="圆角矩形 39"/>
          <p:cNvSpPr/>
          <p:nvPr/>
        </p:nvSpPr>
        <p:spPr bwMode="auto">
          <a:xfrm>
            <a:off x="7349575" y="3495526"/>
            <a:ext cx="523438" cy="102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1" name="圆角矩形 40"/>
          <p:cNvSpPr>
            <a:spLocks noChangeArrowheads="1"/>
          </p:cNvSpPr>
          <p:nvPr/>
        </p:nvSpPr>
        <p:spPr bwMode="auto">
          <a:xfrm>
            <a:off x="1330059" y="3566095"/>
            <a:ext cx="523438" cy="667140"/>
          </a:xfrm>
          <a:prstGeom prst="roundRect">
            <a:avLst>
              <a:gd name="adj" fmla="val 1315"/>
            </a:avLst>
          </a:prstGeom>
          <a:solidFill>
            <a:schemeClr val="accent4">
              <a:lumMod val="75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2" name="圆角矩形 41"/>
          <p:cNvSpPr/>
          <p:nvPr/>
        </p:nvSpPr>
        <p:spPr bwMode="auto">
          <a:xfrm>
            <a:off x="1330059" y="3464040"/>
            <a:ext cx="523438" cy="102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3" name="圆角矩形 42"/>
          <p:cNvSpPr>
            <a:spLocks noChangeArrowheads="1"/>
          </p:cNvSpPr>
          <p:nvPr/>
        </p:nvSpPr>
        <p:spPr bwMode="auto">
          <a:xfrm>
            <a:off x="5356276" y="3597581"/>
            <a:ext cx="523438" cy="667140"/>
          </a:xfrm>
          <a:prstGeom prst="roundRect">
            <a:avLst>
              <a:gd name="adj" fmla="val 1315"/>
            </a:avLst>
          </a:prstGeom>
          <a:solidFill>
            <a:srgbClr val="C0504D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4" name="圆角矩形 43"/>
          <p:cNvSpPr/>
          <p:nvPr/>
        </p:nvSpPr>
        <p:spPr bwMode="auto">
          <a:xfrm>
            <a:off x="5356276" y="3495526"/>
            <a:ext cx="523438" cy="102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5" name="圆角矩形 44"/>
          <p:cNvSpPr>
            <a:spLocks noChangeArrowheads="1"/>
          </p:cNvSpPr>
          <p:nvPr/>
        </p:nvSpPr>
        <p:spPr bwMode="auto">
          <a:xfrm>
            <a:off x="6573060" y="3597581"/>
            <a:ext cx="523438" cy="667140"/>
          </a:xfrm>
          <a:prstGeom prst="roundRect">
            <a:avLst>
              <a:gd name="adj" fmla="val 1315"/>
            </a:avLst>
          </a:prstGeom>
          <a:solidFill>
            <a:srgbClr val="77933C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6" name="圆角矩形 45"/>
          <p:cNvSpPr/>
          <p:nvPr/>
        </p:nvSpPr>
        <p:spPr bwMode="auto">
          <a:xfrm>
            <a:off x="6573060" y="3495526"/>
            <a:ext cx="523438" cy="102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7" name="圆角矩形 46"/>
          <p:cNvSpPr>
            <a:spLocks noChangeArrowheads="1"/>
          </p:cNvSpPr>
          <p:nvPr/>
        </p:nvSpPr>
        <p:spPr bwMode="auto">
          <a:xfrm>
            <a:off x="2058715" y="3566095"/>
            <a:ext cx="523438" cy="667140"/>
          </a:xfrm>
          <a:prstGeom prst="roundRect">
            <a:avLst>
              <a:gd name="adj" fmla="val 1315"/>
            </a:avLst>
          </a:prstGeom>
          <a:solidFill>
            <a:srgbClr val="604A7B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8" name="圆角矩形 47"/>
          <p:cNvSpPr/>
          <p:nvPr/>
        </p:nvSpPr>
        <p:spPr bwMode="auto">
          <a:xfrm>
            <a:off x="2058715" y="3464040"/>
            <a:ext cx="523438" cy="102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9" name="圆角矩形 48"/>
          <p:cNvSpPr>
            <a:spLocks noChangeArrowheads="1"/>
          </p:cNvSpPr>
          <p:nvPr/>
        </p:nvSpPr>
        <p:spPr bwMode="auto">
          <a:xfrm>
            <a:off x="3938687" y="3595368"/>
            <a:ext cx="523438" cy="667140"/>
          </a:xfrm>
          <a:prstGeom prst="roundRect">
            <a:avLst>
              <a:gd name="adj" fmla="val 1315"/>
            </a:avLst>
          </a:prstGeom>
          <a:solidFill>
            <a:srgbClr val="C0504D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0" name="圆角矩形 49"/>
          <p:cNvSpPr/>
          <p:nvPr/>
        </p:nvSpPr>
        <p:spPr bwMode="auto">
          <a:xfrm>
            <a:off x="3938687" y="3493313"/>
            <a:ext cx="523438" cy="102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" name="圆角矩形 50"/>
          <p:cNvSpPr>
            <a:spLocks noChangeArrowheads="1"/>
          </p:cNvSpPr>
          <p:nvPr/>
        </p:nvSpPr>
        <p:spPr bwMode="auto">
          <a:xfrm>
            <a:off x="2765408" y="3580396"/>
            <a:ext cx="523438" cy="667140"/>
          </a:xfrm>
          <a:prstGeom prst="roundRect">
            <a:avLst>
              <a:gd name="adj" fmla="val 1315"/>
            </a:avLst>
          </a:prstGeom>
          <a:solidFill>
            <a:srgbClr val="604A7B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2" name="圆角矩形 51"/>
          <p:cNvSpPr/>
          <p:nvPr/>
        </p:nvSpPr>
        <p:spPr bwMode="auto">
          <a:xfrm>
            <a:off x="2765408" y="3464040"/>
            <a:ext cx="523438" cy="102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925703" y="4555996"/>
            <a:ext cx="2004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/>
              <a:t>DRAM Banks</a:t>
            </a:r>
            <a:endParaRPr kumimoji="1" lang="zh-CN" altLang="en-US" sz="2400" b="1" dirty="0"/>
          </a:p>
        </p:txBody>
      </p:sp>
      <p:cxnSp>
        <p:nvCxnSpPr>
          <p:cNvPr id="6" name="直线连接符 5"/>
          <p:cNvCxnSpPr/>
          <p:nvPr/>
        </p:nvCxnSpPr>
        <p:spPr>
          <a:xfrm>
            <a:off x="3592286" y="2445561"/>
            <a:ext cx="12095" cy="2080381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/>
          <p:cNvCxnSpPr/>
          <p:nvPr/>
        </p:nvCxnSpPr>
        <p:spPr>
          <a:xfrm>
            <a:off x="6224210" y="2445561"/>
            <a:ext cx="0" cy="2080381"/>
          </a:xfrm>
          <a:prstGeom prst="line">
            <a:avLst/>
          </a:prstGeom>
          <a:ln w="3810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644953" y="2152040"/>
            <a:ext cx="1433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accent4">
                    <a:lumMod val="75000"/>
                  </a:schemeClr>
                </a:solidFill>
              </a:rPr>
              <a:t>Thread 1</a:t>
            </a:r>
            <a:endParaRPr kumimoji="1" lang="zh-CN" alt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50192" y="2139945"/>
            <a:ext cx="1826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Thread 2</a:t>
            </a:r>
            <a:endParaRPr kumimoji="1" lang="zh-CN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609626" y="2139945"/>
            <a:ext cx="1488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accent3">
                    <a:lumMod val="75000"/>
                  </a:schemeClr>
                </a:solidFill>
              </a:rPr>
              <a:t>Thread 3</a:t>
            </a:r>
            <a:endParaRPr kumimoji="1" lang="zh-CN" altLang="en-US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2058715" y="2722560"/>
            <a:ext cx="396618" cy="485001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下箭头 54"/>
          <p:cNvSpPr/>
          <p:nvPr/>
        </p:nvSpPr>
        <p:spPr>
          <a:xfrm>
            <a:off x="4706684" y="2722560"/>
            <a:ext cx="396618" cy="485001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下箭头 55"/>
          <p:cNvSpPr/>
          <p:nvPr/>
        </p:nvSpPr>
        <p:spPr>
          <a:xfrm>
            <a:off x="7037623" y="2722560"/>
            <a:ext cx="396618" cy="485001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下箭头 56"/>
          <p:cNvSpPr/>
          <p:nvPr/>
        </p:nvSpPr>
        <p:spPr>
          <a:xfrm rot="17898526">
            <a:off x="3393977" y="2507805"/>
            <a:ext cx="396618" cy="1067596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连接符 11"/>
          <p:cNvCxnSpPr/>
          <p:nvPr/>
        </p:nvCxnSpPr>
        <p:spPr>
          <a:xfrm>
            <a:off x="3380768" y="2674180"/>
            <a:ext cx="519717" cy="50771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线连接符 57"/>
          <p:cNvCxnSpPr/>
          <p:nvPr/>
        </p:nvCxnSpPr>
        <p:spPr>
          <a:xfrm flipV="1">
            <a:off x="3404958" y="2637895"/>
            <a:ext cx="459619" cy="556091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347567" y="5184012"/>
            <a:ext cx="88875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/>
              <a:t>Reducing the available amount of banks that one thread can access</a:t>
            </a:r>
            <a:endParaRPr kumimoji="1" lang="zh-CN" altLang="en-US" sz="3200" b="1" dirty="0"/>
          </a:p>
        </p:txBody>
      </p:sp>
      <p:sp>
        <p:nvSpPr>
          <p:cNvPr id="38" name="圆角矩形 37"/>
          <p:cNvSpPr>
            <a:spLocks noChangeArrowheads="1"/>
          </p:cNvSpPr>
          <p:nvPr/>
        </p:nvSpPr>
        <p:spPr bwMode="auto">
          <a:xfrm>
            <a:off x="4643327" y="3600528"/>
            <a:ext cx="523438" cy="667140"/>
          </a:xfrm>
          <a:prstGeom prst="roundRect">
            <a:avLst>
              <a:gd name="adj" fmla="val 1315"/>
            </a:avLst>
          </a:prstGeom>
          <a:solidFill>
            <a:srgbClr val="C0504D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0" name="圆角矩形 59"/>
          <p:cNvSpPr/>
          <p:nvPr/>
        </p:nvSpPr>
        <p:spPr bwMode="auto">
          <a:xfrm>
            <a:off x="4643327" y="3498473"/>
            <a:ext cx="523438" cy="102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348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5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50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50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>
          <a:xfrm>
            <a:off x="457200" y="45466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latin typeface="Calibri" charset="0"/>
                <a:ea typeface="宋体" charset="0"/>
              </a:rPr>
              <a:t>The necessary bank amount</a:t>
            </a:r>
            <a:endParaRPr lang="zh-CN" altLang="en-US" dirty="0">
              <a:latin typeface="Calibri" charset="0"/>
              <a:ea typeface="宋体" charset="0"/>
            </a:endParaRPr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5"/>
          <a:stretch>
            <a:fillRect/>
          </a:stretch>
        </p:blipFill>
        <p:spPr bwMode="auto">
          <a:xfrm>
            <a:off x="1152853" y="1872364"/>
            <a:ext cx="6375677" cy="3801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86001" y="5539120"/>
            <a:ext cx="809513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The necessary amount of </a:t>
            </a:r>
            <a:r>
              <a:rPr lang="en-US" altLang="zh-CN" sz="3200" b="1" dirty="0" smtClean="0"/>
              <a:t>banks one </a:t>
            </a:r>
            <a:r>
              <a:rPr lang="en-US" altLang="zh-CN" sz="3200" b="1" dirty="0"/>
              <a:t>program </a:t>
            </a:r>
            <a:endParaRPr lang="en-US" altLang="zh-CN" sz="3200" b="1" dirty="0" smtClean="0"/>
          </a:p>
          <a:p>
            <a:r>
              <a:rPr lang="en-US" altLang="zh-CN" sz="3200" b="1" dirty="0" smtClean="0"/>
              <a:t>requires </a:t>
            </a:r>
            <a:r>
              <a:rPr lang="en-US" altLang="zh-CN" sz="3200" b="1" dirty="0"/>
              <a:t>is </a:t>
            </a:r>
            <a:r>
              <a:rPr lang="en-US" altLang="zh-CN" sz="3200" b="1" dirty="0" smtClean="0"/>
              <a:t>limited</a:t>
            </a:r>
            <a:endParaRPr lang="zh-CN" altLang="en-US" sz="3200" b="1" dirty="0"/>
          </a:p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86001" y="1167828"/>
            <a:ext cx="66152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zh-CN" sz="3200" b="1" dirty="0">
                <a:latin typeface="Calibri" charset="0"/>
                <a:ea typeface="宋体" charset="0"/>
              </a:rPr>
              <a:t>Will this influence performance?</a:t>
            </a:r>
          </a:p>
          <a:p>
            <a:endParaRPr kumimoji="1" lang="zh-CN" altLang="en-US" dirty="0"/>
          </a:p>
        </p:txBody>
      </p:sp>
      <p:cxnSp>
        <p:nvCxnSpPr>
          <p:cNvPr id="10" name="直线连接符 9"/>
          <p:cNvCxnSpPr/>
          <p:nvPr/>
        </p:nvCxnSpPr>
        <p:spPr>
          <a:xfrm>
            <a:off x="1845734" y="2167477"/>
            <a:ext cx="5648930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20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Overview of Our Mechanism</a:t>
            </a:r>
            <a:endParaRPr kumimoji="1" lang="zh-CN" altLang="en-US" dirty="0"/>
          </a:p>
        </p:txBody>
      </p:sp>
      <p:pic>
        <p:nvPicPr>
          <p:cNvPr id="4" name="图片 3" descr="未命名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2111895"/>
            <a:ext cx="8517647" cy="3899429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>
            <a:off x="643467" y="3894656"/>
            <a:ext cx="81789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643470" y="3217339"/>
            <a:ext cx="81789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8415867" y="3217339"/>
            <a:ext cx="0" cy="69425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下箭头 2"/>
          <p:cNvSpPr/>
          <p:nvPr/>
        </p:nvSpPr>
        <p:spPr>
          <a:xfrm>
            <a:off x="6248400" y="1710266"/>
            <a:ext cx="575733" cy="77892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2681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96496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Calibri" charset="0"/>
                <a:ea typeface="宋体" charset="0"/>
              </a:rPr>
              <a:t>Bank-level Partition Mechanism (BPM)</a:t>
            </a:r>
            <a:endParaRPr lang="zh-CN" altLang="en-US" dirty="0">
              <a:latin typeface="Calibri" charset="0"/>
              <a:ea typeface="宋体" charset="0"/>
            </a:endParaRPr>
          </a:p>
        </p:txBody>
      </p:sp>
      <p:sp>
        <p:nvSpPr>
          <p:cNvPr id="39939" name="内容占位符 2"/>
          <p:cNvSpPr>
            <a:spLocks noGrp="1"/>
          </p:cNvSpPr>
          <p:nvPr>
            <p:ph idx="1"/>
          </p:nvPr>
        </p:nvSpPr>
        <p:spPr>
          <a:xfrm>
            <a:off x="152400" y="1437243"/>
            <a:ext cx="8991600" cy="4525963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charset="0"/>
                <a:ea typeface="宋体" charset="0"/>
              </a:rPr>
              <a:t>Implementation</a:t>
            </a:r>
            <a:r>
              <a:rPr lang="en-US" altLang="zh-CN" dirty="0">
                <a:latin typeface="Calibri" charset="0"/>
                <a:ea typeface="宋体" charset="0"/>
              </a:rPr>
              <a:t>: adopt page-coloring base BPM in Linux kernel 2.6.32 by </a:t>
            </a:r>
            <a:r>
              <a:rPr lang="en-US" altLang="zh-CN" dirty="0" smtClean="0">
                <a:latin typeface="Calibri" charset="0"/>
                <a:ea typeface="宋体" charset="0"/>
              </a:rPr>
              <a:t>modifying </a:t>
            </a:r>
            <a:r>
              <a:rPr lang="en-US" altLang="zh-CN" dirty="0">
                <a:latin typeface="Calibri" charset="0"/>
                <a:ea typeface="宋体" charset="0"/>
              </a:rPr>
              <a:t>its buddy system. </a:t>
            </a:r>
          </a:p>
          <a:p>
            <a:pPr lvl="1"/>
            <a:r>
              <a:rPr lang="en-US" altLang="zh-CN" dirty="0">
                <a:latin typeface="Calibri" charset="0"/>
                <a:ea typeface="宋体" charset="0"/>
              </a:rPr>
              <a:t>group free pages into 32 colors.</a:t>
            </a:r>
          </a:p>
          <a:p>
            <a:pPr lvl="1"/>
            <a:r>
              <a:rPr lang="en-US" altLang="zh-CN" dirty="0">
                <a:latin typeface="Calibri" charset="0"/>
                <a:ea typeface="宋体" charset="0"/>
              </a:rPr>
              <a:t>Adjust the page allocation </a:t>
            </a:r>
            <a:r>
              <a:rPr lang="en-US" altLang="zh-CN" dirty="0" smtClean="0">
                <a:latin typeface="Calibri" charset="0"/>
                <a:ea typeface="宋体" charset="0"/>
              </a:rPr>
              <a:t>algorithm in OS.</a:t>
            </a:r>
            <a:endParaRPr lang="en-US" altLang="zh-CN" dirty="0">
              <a:latin typeface="Calibri" charset="0"/>
              <a:ea typeface="宋体" charset="0"/>
            </a:endParaRPr>
          </a:p>
          <a:p>
            <a:pPr marL="0" indent="0">
              <a:buNone/>
            </a:pPr>
            <a:endParaRPr lang="zh-CN" altLang="en-US" dirty="0">
              <a:latin typeface="Calibri" charset="0"/>
              <a:ea typeface="宋体" charset="0"/>
            </a:endParaRPr>
          </a:p>
        </p:txBody>
      </p:sp>
      <p:pic>
        <p:nvPicPr>
          <p:cNvPr id="2" name="图片 1" descr="未命名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130" y="3800539"/>
            <a:ext cx="6452936" cy="256944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97494" y="4304832"/>
            <a:ext cx="603052" cy="886228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419449" y="4304832"/>
            <a:ext cx="715628" cy="886228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5998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Experiment Environment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428107"/>
            <a:ext cx="8686801" cy="5135788"/>
          </a:xfrm>
        </p:spPr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altLang="zh-CN" sz="3200" b="1" dirty="0" smtClean="0">
                <a:latin typeface="Calibri" charset="0"/>
                <a:ea typeface="宋体" charset="0"/>
              </a:rPr>
              <a:t>System Configuration</a:t>
            </a:r>
          </a:p>
          <a:p>
            <a:pPr marL="0" lvl="1" indent="0">
              <a:buNone/>
            </a:pPr>
            <a:r>
              <a:rPr lang="en-US" altLang="zh-CN" dirty="0" smtClean="0">
                <a:latin typeface="Calibri" charset="0"/>
                <a:ea typeface="宋体" charset="0"/>
              </a:rPr>
              <a:t>    -- 4</a:t>
            </a:r>
            <a:r>
              <a:rPr lang="en-US" altLang="zh-CN" dirty="0">
                <a:latin typeface="Calibri" charset="0"/>
                <a:ea typeface="宋体" charset="0"/>
              </a:rPr>
              <a:t>-core/8-thread Intel Core </a:t>
            </a:r>
            <a:r>
              <a:rPr lang="en-US" altLang="zh-CN" dirty="0" smtClean="0">
                <a:latin typeface="Calibri" charset="0"/>
                <a:ea typeface="宋体" charset="0"/>
              </a:rPr>
              <a:t>i7-860 CPU 2.8GHz</a:t>
            </a:r>
          </a:p>
          <a:p>
            <a:pPr marL="0" lvl="1" indent="0">
              <a:buNone/>
            </a:pPr>
            <a:r>
              <a:rPr lang="en-US" altLang="zh-CN" dirty="0" smtClean="0">
                <a:latin typeface="Calibri" charset="0"/>
                <a:ea typeface="宋体" charset="0"/>
              </a:rPr>
              <a:t>    -- LLC: 8MB/16 ways of associativity</a:t>
            </a:r>
            <a:endParaRPr lang="en-US" altLang="zh-CN" dirty="0">
              <a:latin typeface="Calibri" charset="0"/>
              <a:ea typeface="宋体" charset="0"/>
            </a:endParaRPr>
          </a:p>
          <a:p>
            <a:r>
              <a:rPr kumimoji="1" lang="en-US" altLang="zh-CN" b="1" dirty="0" smtClean="0"/>
              <a:t>Memory Configuration</a:t>
            </a:r>
          </a:p>
          <a:p>
            <a:pPr marL="0" indent="0">
              <a:buNone/>
            </a:pPr>
            <a:r>
              <a:rPr kumimoji="1" lang="en-US" altLang="zh-CN" dirty="0" smtClean="0"/>
              <a:t>    -- </a:t>
            </a:r>
            <a:r>
              <a:rPr lang="en-US" altLang="zh-CN" dirty="0" smtClean="0"/>
              <a:t>Micron </a:t>
            </a:r>
            <a:r>
              <a:rPr kumimoji="1" lang="en-US" altLang="zh-CN" dirty="0" smtClean="0"/>
              <a:t>DDR3-1333</a:t>
            </a:r>
          </a:p>
          <a:p>
            <a:pPr marL="0" indent="0">
              <a:buNone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  -- 2 Channel, 8 Ranks, 64 Banks</a:t>
            </a:r>
          </a:p>
          <a:p>
            <a:pPr>
              <a:lnSpc>
                <a:spcPct val="85000"/>
              </a:lnSpc>
            </a:pPr>
            <a:r>
              <a:rPr lang="en-US" altLang="zh-CN" b="1" dirty="0" smtClean="0"/>
              <a:t>Workloads</a:t>
            </a:r>
          </a:p>
          <a:p>
            <a:pPr marL="0" lvl="1" indent="0">
              <a:lnSpc>
                <a:spcPct val="85000"/>
              </a:lnSpc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 </a:t>
            </a:r>
            <a:r>
              <a:rPr kumimoji="1" lang="en-US" altLang="zh-CN" dirty="0" smtClean="0"/>
              <a:t>  -</a:t>
            </a:r>
            <a:r>
              <a:rPr kumimoji="1" lang="en-US" altLang="zh-CN" dirty="0"/>
              <a:t>- </a:t>
            </a:r>
            <a:r>
              <a:rPr kumimoji="1" lang="en-US" altLang="zh-CN" dirty="0" smtClean="0"/>
              <a:t>23 benchmarks from </a:t>
            </a:r>
            <a:r>
              <a:rPr lang="en-US" altLang="zh-CN" dirty="0" smtClean="0">
                <a:latin typeface="Calibri" charset="0"/>
                <a:ea typeface="宋体" charset="0"/>
              </a:rPr>
              <a:t>SPEC CPU </a:t>
            </a:r>
            <a:r>
              <a:rPr lang="en-US" altLang="zh-CN" dirty="0">
                <a:latin typeface="Calibri" charset="0"/>
                <a:ea typeface="宋体" charset="0"/>
              </a:rPr>
              <a:t>2006 (Multi-Program</a:t>
            </a:r>
            <a:r>
              <a:rPr lang="en-US" altLang="zh-CN" dirty="0" smtClean="0">
                <a:latin typeface="Calibri" charset="0"/>
                <a:ea typeface="宋体" charset="0"/>
              </a:rPr>
              <a:t>)</a:t>
            </a:r>
          </a:p>
          <a:p>
            <a:pPr marL="0" lvl="1" indent="0">
              <a:lnSpc>
                <a:spcPct val="85000"/>
              </a:lnSpc>
              <a:buNone/>
            </a:pPr>
            <a:r>
              <a:rPr lang="en-US" altLang="zh-CN" dirty="0">
                <a:latin typeface="Calibri" charset="0"/>
                <a:ea typeface="宋体" charset="0"/>
              </a:rPr>
              <a:t> </a:t>
            </a:r>
            <a:r>
              <a:rPr lang="en-US" altLang="zh-CN" dirty="0" smtClean="0">
                <a:latin typeface="Calibri" charset="0"/>
                <a:ea typeface="宋体" charset="0"/>
              </a:rPr>
              <a:t>    </a:t>
            </a:r>
            <a:r>
              <a:rPr kumimoji="1" lang="en-US" altLang="zh-CN" dirty="0" smtClean="0"/>
              <a:t>-</a:t>
            </a:r>
            <a:r>
              <a:rPr kumimoji="1" lang="en-US" altLang="zh-CN" dirty="0"/>
              <a:t>- </a:t>
            </a:r>
            <a:r>
              <a:rPr lang="en-US" altLang="zh-CN" dirty="0" smtClean="0">
                <a:latin typeface="Calibri" charset="0"/>
                <a:ea typeface="宋体" charset="0"/>
              </a:rPr>
              <a:t>PARSEC </a:t>
            </a:r>
            <a:r>
              <a:rPr lang="en-US" altLang="zh-CN" dirty="0">
                <a:latin typeface="Calibri" charset="0"/>
                <a:ea typeface="宋体" charset="0"/>
              </a:rPr>
              <a:t>(Multi-Thread</a:t>
            </a:r>
            <a:r>
              <a:rPr lang="en-US" altLang="zh-CN" dirty="0" smtClean="0">
                <a:latin typeface="Calibri" charset="0"/>
                <a:ea typeface="宋体" charset="0"/>
              </a:rPr>
              <a:t>)</a:t>
            </a:r>
          </a:p>
          <a:p>
            <a:pPr marL="0" lvl="1" indent="0">
              <a:lnSpc>
                <a:spcPct val="85000"/>
              </a:lnSpc>
              <a:buNone/>
            </a:pPr>
            <a:endParaRPr lang="en-US" altLang="zh-CN" dirty="0">
              <a:latin typeface="Calibri" charset="0"/>
              <a:ea typeface="宋体" charset="0"/>
            </a:endParaRPr>
          </a:p>
          <a:p>
            <a:pPr marL="0" indent="0">
              <a:lnSpc>
                <a:spcPct val="85000"/>
              </a:lnSpc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390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charset="0"/>
                <a:ea typeface="宋体" charset="0"/>
              </a:rPr>
              <a:t>Experimental Results</a:t>
            </a:r>
            <a:endParaRPr lang="zh-CN" altLang="en-US" dirty="0">
              <a:latin typeface="Calibri" charset="0"/>
              <a:ea typeface="宋体" charset="0"/>
            </a:endParaRPr>
          </a:p>
        </p:txBody>
      </p:sp>
      <p:sp>
        <p:nvSpPr>
          <p:cNvPr id="4096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52600"/>
          </a:xfrm>
        </p:spPr>
        <p:txBody>
          <a:bodyPr/>
          <a:lstStyle/>
          <a:p>
            <a:r>
              <a:rPr lang="en-US" altLang="zh-CN" dirty="0">
                <a:latin typeface="Calibri" charset="0"/>
                <a:ea typeface="宋体" charset="0"/>
              </a:rPr>
              <a:t>System throughput :  </a:t>
            </a:r>
            <a:r>
              <a:rPr lang="en-US" altLang="zh-CN" b="1" dirty="0">
                <a:solidFill>
                  <a:srgbClr val="008000"/>
                </a:solidFill>
                <a:latin typeface="Calibri" charset="0"/>
                <a:ea typeface="宋体" charset="0"/>
              </a:rPr>
              <a:t>4.7%</a:t>
            </a:r>
            <a:r>
              <a:rPr lang="en-US" altLang="zh-CN" b="1" dirty="0">
                <a:solidFill>
                  <a:srgbClr val="008000"/>
                </a:solidFill>
                <a:latin typeface="Calibri" charset="0"/>
                <a:ea typeface="宋体" charset="0"/>
                <a:sym typeface="Wingdings" charset="0"/>
              </a:rPr>
              <a:t></a:t>
            </a:r>
            <a:r>
              <a:rPr lang="en-US" altLang="zh-CN" b="1" dirty="0">
                <a:solidFill>
                  <a:srgbClr val="008000"/>
                </a:solidFill>
                <a:latin typeface="Calibri" charset="0"/>
                <a:ea typeface="宋体" charset="0"/>
              </a:rPr>
              <a:t> (up to 8.6%)</a:t>
            </a:r>
          </a:p>
          <a:p>
            <a:r>
              <a:rPr lang="en-US" altLang="zh-CN" dirty="0">
                <a:latin typeface="Calibri" charset="0"/>
                <a:ea typeface="宋体" charset="0"/>
              </a:rPr>
              <a:t>Maximum slowdown: </a:t>
            </a:r>
            <a:r>
              <a:rPr lang="en-US" altLang="zh-CN" b="1" dirty="0">
                <a:solidFill>
                  <a:srgbClr val="FF0000"/>
                </a:solidFill>
                <a:latin typeface="Calibri" charset="0"/>
                <a:ea typeface="宋体" charset="0"/>
              </a:rPr>
              <a:t>4.5%</a:t>
            </a:r>
            <a:r>
              <a:rPr lang="en-US" altLang="zh-CN" b="1" dirty="0">
                <a:solidFill>
                  <a:srgbClr val="FF0000"/>
                </a:solidFill>
                <a:latin typeface="Calibri" charset="0"/>
                <a:ea typeface="宋体" charset="0"/>
                <a:sym typeface="Wingdings" charset="0"/>
              </a:rPr>
              <a:t></a:t>
            </a:r>
            <a:r>
              <a:rPr lang="en-US" altLang="zh-CN" b="1" dirty="0">
                <a:solidFill>
                  <a:srgbClr val="FF0000"/>
                </a:solidFill>
                <a:latin typeface="Calibri" charset="0"/>
                <a:ea typeface="宋体" charset="0"/>
              </a:rPr>
              <a:t> (up to 15.8%)</a:t>
            </a:r>
          </a:p>
          <a:p>
            <a:r>
              <a:rPr lang="en-US" altLang="zh-CN" dirty="0">
                <a:latin typeface="Calibri" charset="0"/>
                <a:ea typeface="宋体" charset="0"/>
              </a:rPr>
              <a:t>Memory Power </a:t>
            </a:r>
            <a:r>
              <a:rPr lang="en-US" altLang="zh-CN" b="1" dirty="0">
                <a:latin typeface="Calibri" charset="0"/>
                <a:ea typeface="宋体" charset="0"/>
              </a:rPr>
              <a:t>:</a:t>
            </a:r>
            <a:r>
              <a:rPr lang="en-US" altLang="zh-CN" b="1" dirty="0">
                <a:solidFill>
                  <a:srgbClr val="FF0000"/>
                </a:solidFill>
                <a:latin typeface="Calibri" charset="0"/>
                <a:ea typeface="宋体" charset="0"/>
              </a:rPr>
              <a:t> 5.2% </a:t>
            </a:r>
            <a:r>
              <a:rPr lang="en-US" altLang="zh-CN" b="1" dirty="0">
                <a:solidFill>
                  <a:srgbClr val="FF0000"/>
                </a:solidFill>
                <a:latin typeface="Calibri" charset="0"/>
                <a:ea typeface="宋体" charset="0"/>
                <a:sym typeface="Wingdings" charset="0"/>
              </a:rPr>
              <a:t></a:t>
            </a:r>
            <a:endParaRPr lang="zh-CN" altLang="en-US" b="1" dirty="0">
              <a:solidFill>
                <a:srgbClr val="FF0000"/>
              </a:solidFill>
              <a:latin typeface="Calibri" charset="0"/>
              <a:ea typeface="宋体" charset="0"/>
            </a:endParaRPr>
          </a:p>
        </p:txBody>
      </p:sp>
      <p:pic>
        <p:nvPicPr>
          <p:cNvPr id="40964" name="图片 4" descr="Captu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74" y="3410246"/>
            <a:ext cx="9144000" cy="276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椭圆 5"/>
          <p:cNvSpPr/>
          <p:nvPr/>
        </p:nvSpPr>
        <p:spPr>
          <a:xfrm>
            <a:off x="8506989" y="4495800"/>
            <a:ext cx="609600" cy="1066800"/>
          </a:xfrm>
          <a:prstGeom prst="ellipse">
            <a:avLst/>
          </a:prstGeom>
          <a:noFill/>
          <a:ln w="57150">
            <a:solidFill>
              <a:srgbClr val="FA17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9140" y="6368699"/>
            <a:ext cx="9207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A </a:t>
            </a:r>
            <a:r>
              <a:rPr kumimoji="1" lang="en-US" altLang="zh-CN" b="1" dirty="0">
                <a:solidFill>
                  <a:srgbClr val="FF0000"/>
                </a:solidFill>
              </a:rPr>
              <a:t>S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oftware Memory Partition Approach for Eliminating Bank Level Interferences (PACT-2012)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963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Extend BPM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to BPM+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7789925" cy="618110"/>
          </a:xfrm>
        </p:spPr>
        <p:txBody>
          <a:bodyPr/>
          <a:lstStyle/>
          <a:p>
            <a:r>
              <a:rPr kumimoji="1" lang="en-US" altLang="zh-CN" dirty="0" smtClean="0"/>
              <a:t>Reducing the Channel Level interferences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 descr="未命名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3" y="2437907"/>
            <a:ext cx="4195374" cy="2933526"/>
          </a:xfrm>
          <a:prstGeom prst="rect">
            <a:avLst/>
          </a:prstGeom>
        </p:spPr>
      </p:pic>
      <p:pic>
        <p:nvPicPr>
          <p:cNvPr id="5" name="图片 4" descr="未命名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437" y="2465519"/>
            <a:ext cx="3984648" cy="287837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342680" y="3719388"/>
            <a:ext cx="547931" cy="36930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-604049" y="5440463"/>
            <a:ext cx="4074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                          “blindly” interleaving</a:t>
            </a:r>
            <a:endParaRPr kumimoji="1" lang="zh-CN" altLang="en-US" sz="2000" b="1" dirty="0"/>
          </a:p>
        </p:txBody>
      </p:sp>
      <p:sp>
        <p:nvSpPr>
          <p:cNvPr id="6" name="矩形 5"/>
          <p:cNvSpPr/>
          <p:nvPr/>
        </p:nvSpPr>
        <p:spPr>
          <a:xfrm>
            <a:off x="4570229" y="5471241"/>
            <a:ext cx="4474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BPM+, Let each thread use </a:t>
            </a:r>
            <a:r>
              <a:rPr kumimoji="1" lang="en-US" altLang="zh-CN" b="1" dirty="0" smtClean="0"/>
              <a:t>a specific </a:t>
            </a:r>
            <a:r>
              <a:rPr kumimoji="1" lang="en-US" altLang="zh-CN" b="1" dirty="0"/>
              <a:t>channel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86686" y="6219647"/>
            <a:ext cx="9207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BPM/BPM+: Software-based Dynamic Memory Partitioning Mechanism (ACM TACO-2014)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64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Overall System Performance</a:t>
            </a:r>
            <a:endParaRPr kumimoji="1" lang="zh-CN" altLang="en-US" dirty="0"/>
          </a:p>
        </p:txBody>
      </p:sp>
      <p:pic>
        <p:nvPicPr>
          <p:cNvPr id="4" name="图片 3" descr="未命名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3" y="1255511"/>
            <a:ext cx="6812788" cy="2965317"/>
          </a:xfrm>
          <a:prstGeom prst="rect">
            <a:avLst/>
          </a:prstGeom>
        </p:spPr>
      </p:pic>
      <p:pic>
        <p:nvPicPr>
          <p:cNvPr id="5" name="图片 4" descr="Macintosh HD:Users:liulei:Desktop:未命名.tif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715" y="4269499"/>
            <a:ext cx="6667058" cy="24410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7368413" y="2526656"/>
            <a:ext cx="352028" cy="6298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479524" y="5255781"/>
            <a:ext cx="352028" cy="66852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6833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Memory Optimization Framework</a:t>
            </a:r>
            <a:br>
              <a:rPr kumimoji="1" lang="en-US" altLang="zh-CN" dirty="0" smtClean="0"/>
            </a:br>
            <a:r>
              <a:rPr kumimoji="1" lang="en-US" altLang="zh-CN" dirty="0" smtClean="0"/>
              <a:t>-- </a:t>
            </a:r>
            <a:r>
              <a:rPr kumimoji="1" lang="en-US" altLang="zh-CN" sz="3600" dirty="0" smtClean="0"/>
              <a:t>Supporting </a:t>
            </a:r>
            <a:r>
              <a:rPr kumimoji="1" lang="en-US" altLang="zh-CN" sz="3600" dirty="0" err="1" smtClean="0"/>
              <a:t>Dyn</a:t>
            </a:r>
            <a:r>
              <a:rPr kumimoji="1" lang="en-US" altLang="zh-CN" sz="3600" dirty="0" smtClean="0"/>
              <a:t>. and Flexible Scheduler </a:t>
            </a:r>
            <a:endParaRPr kumimoji="1" lang="zh-CN" altLang="en-US" sz="3600" dirty="0"/>
          </a:p>
        </p:txBody>
      </p:sp>
      <p:pic>
        <p:nvPicPr>
          <p:cNvPr id="4" name="Picture 2" descr="C:\Users\Yong\Desktop\TACO-13\未命名.tif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380" y="1611009"/>
            <a:ext cx="6872866" cy="17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Macintosh HD:Users:liulei:Desktop:未命名.tif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67" y="3764558"/>
            <a:ext cx="4022712" cy="255460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pic>
        <p:nvPicPr>
          <p:cNvPr id="6" name="图片 5" descr="Macintosh HD:Users:liulei:Desktop:Research:TACO2013~14:未命名副本 19.tif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621" y="3552150"/>
            <a:ext cx="4233247" cy="28917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/>
            </a:ext>
          </a:extLst>
        </p:spPr>
      </p:pic>
    </p:spTree>
    <p:extLst>
      <p:ext uri="{BB962C8B-B14F-4D97-AF65-F5344CB8AC3E}">
        <p14:creationId xmlns:p14="http://schemas.microsoft.com/office/powerpoint/2010/main" val="2761401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5856" y="-50652"/>
            <a:ext cx="8686800" cy="1143000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BPM/BPM+ and Per-core Bandwidth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03425" y="5625536"/>
            <a:ext cx="86342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/>
              <a:t>BPM(+) is promising for future multi-/many-core platforms that have even less per-core bandwidth</a:t>
            </a:r>
            <a:endParaRPr kumimoji="1" lang="zh-CN" altLang="en-US" sz="3200" b="1" dirty="0"/>
          </a:p>
        </p:txBody>
      </p:sp>
      <p:pic>
        <p:nvPicPr>
          <p:cNvPr id="10" name="图片 9" descr="Macintosh HD:Users:liulei:Desktop:未命名.tif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29" y="1078393"/>
            <a:ext cx="7000809" cy="40257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右箭头 10"/>
          <p:cNvSpPr/>
          <p:nvPr/>
        </p:nvSpPr>
        <p:spPr>
          <a:xfrm>
            <a:off x="2884416" y="5124348"/>
            <a:ext cx="4127628" cy="4082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右箭头 11"/>
          <p:cNvSpPr/>
          <p:nvPr/>
        </p:nvSpPr>
        <p:spPr>
          <a:xfrm rot="16200000">
            <a:off x="-814348" y="2709160"/>
            <a:ext cx="3209069" cy="4159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3631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Executive Summary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2515" y="1600200"/>
            <a:ext cx="8686800" cy="4525963"/>
          </a:xfrm>
        </p:spPr>
        <p:txBody>
          <a:bodyPr/>
          <a:lstStyle/>
          <a:p>
            <a:r>
              <a:rPr kumimoji="1" lang="en-US" altLang="zh-CN" b="1" dirty="0" smtClean="0"/>
              <a:t>Background &amp; Motivation</a:t>
            </a:r>
          </a:p>
          <a:p>
            <a:r>
              <a:rPr kumimoji="1" lang="en-US" altLang="zh-CN" b="1" dirty="0"/>
              <a:t>Topic 1: Optimization Memory System by </a:t>
            </a:r>
            <a:r>
              <a:rPr kumimoji="1" lang="en-US" altLang="zh-CN" b="1" dirty="0" smtClean="0"/>
              <a:t>OS Approach</a:t>
            </a:r>
          </a:p>
          <a:p>
            <a:r>
              <a:rPr kumimoji="1" lang="en-US" altLang="zh-CN" b="1" dirty="0" smtClean="0"/>
              <a:t>Topic </a:t>
            </a:r>
            <a:r>
              <a:rPr kumimoji="1" lang="en-US" altLang="zh-CN" b="1" dirty="0"/>
              <a:t>2: Going </a:t>
            </a:r>
            <a:r>
              <a:rPr kumimoji="1" lang="en-US" altLang="zh-CN" b="1" dirty="0" smtClean="0"/>
              <a:t>Vertical! </a:t>
            </a:r>
          </a:p>
          <a:p>
            <a:r>
              <a:rPr kumimoji="1" lang="en-US" altLang="zh-CN" b="1" dirty="0"/>
              <a:t>Topic 3: </a:t>
            </a:r>
            <a:r>
              <a:rPr kumimoji="1" lang="en-US" altLang="zh-CN" b="1" dirty="0" smtClean="0"/>
              <a:t>SYSMON: Making OS understand it!</a:t>
            </a:r>
          </a:p>
          <a:p>
            <a:r>
              <a:rPr kumimoji="1" lang="en-US" altLang="zh-CN" b="1" dirty="0" smtClean="0"/>
              <a:t>Topic 4: Our on-going work (if time permits)</a:t>
            </a:r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9485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 What We Win?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798730" cy="4525963"/>
          </a:xfrm>
        </p:spPr>
        <p:txBody>
          <a:bodyPr>
            <a:normAutofit/>
          </a:bodyPr>
          <a:lstStyle/>
          <a:p>
            <a:r>
              <a:rPr kumimoji="1" lang="en-US" altLang="zh-CN" b="1" dirty="0" smtClean="0"/>
              <a:t>A practical software approach for eliminating Bank-level Interferences</a:t>
            </a:r>
          </a:p>
          <a:p>
            <a:pPr marL="0" indent="0">
              <a:buNone/>
            </a:pPr>
            <a:r>
              <a:rPr kumimoji="1" lang="en-US" altLang="zh-CN" dirty="0" smtClean="0"/>
              <a:t>    -- </a:t>
            </a:r>
            <a:r>
              <a:rPr kumimoji="1" lang="en-US" altLang="zh-CN" dirty="0" smtClean="0">
                <a:solidFill>
                  <a:srgbClr val="FF0000"/>
                </a:solidFill>
              </a:rPr>
              <a:t>Without</a:t>
            </a:r>
            <a:r>
              <a:rPr kumimoji="1" lang="en-US" altLang="zh-CN" dirty="0" smtClean="0"/>
              <a:t> any hardware modification to MC</a:t>
            </a:r>
          </a:p>
          <a:p>
            <a:pPr marL="0" indent="0">
              <a:buNone/>
            </a:pPr>
            <a:r>
              <a:rPr kumimoji="1" lang="en-US" altLang="zh-CN" dirty="0" smtClean="0"/>
              <a:t>    -</a:t>
            </a:r>
            <a:r>
              <a:rPr kumimoji="1" lang="en-US" altLang="zh-CN" dirty="0"/>
              <a:t>- Could be deployed on real system </a:t>
            </a:r>
            <a:r>
              <a:rPr kumimoji="1" lang="en-US" altLang="zh-CN" dirty="0" smtClean="0">
                <a:solidFill>
                  <a:srgbClr val="FF0000"/>
                </a:solidFill>
              </a:rPr>
              <a:t>easily</a:t>
            </a:r>
          </a:p>
          <a:p>
            <a:pPr marL="0" indent="0">
              <a:buNone/>
            </a:pPr>
            <a:r>
              <a:rPr kumimoji="1" lang="en-US" altLang="zh-CN" dirty="0" smtClean="0"/>
              <a:t>    -- Improves </a:t>
            </a:r>
            <a:r>
              <a:rPr kumimoji="1" lang="en-US" altLang="zh-CN" dirty="0" smtClean="0">
                <a:solidFill>
                  <a:srgbClr val="FF0000"/>
                </a:solidFill>
              </a:rPr>
              <a:t>both</a:t>
            </a:r>
            <a:r>
              <a:rPr kumimoji="1" lang="en-US" altLang="zh-CN" dirty="0" smtClean="0"/>
              <a:t> fairness and system throughput</a:t>
            </a:r>
          </a:p>
          <a:p>
            <a:pPr marL="0" indent="0">
              <a:buNone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  -- </a:t>
            </a:r>
            <a:r>
              <a:rPr kumimoji="1" lang="en-US" altLang="zh-CN" dirty="0" smtClean="0">
                <a:solidFill>
                  <a:srgbClr val="FF0000"/>
                </a:solidFill>
              </a:rPr>
              <a:t>Saves energy</a:t>
            </a:r>
            <a:r>
              <a:rPr kumimoji="1" lang="en-US" altLang="zh-CN" dirty="0" smtClean="0"/>
              <a:t> consumption of memory system</a:t>
            </a:r>
          </a:p>
          <a:p>
            <a:pPr marL="0" indent="0">
              <a:buNone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0161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985075"/>
            <a:ext cx="9144000" cy="1837640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 smtClean="0"/>
              <a:t>Topic 2: Going Vertical in Memory Hierarchy  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en-US" altLang="zh-CN" dirty="0" smtClean="0"/>
              <a:t>-- </a:t>
            </a:r>
            <a:r>
              <a:rPr kumimoji="1" lang="en-US" altLang="zh-CN" sz="4200" dirty="0" smtClean="0"/>
              <a:t>Exploiting the potential optimization space</a:t>
            </a:r>
            <a:endParaRPr kumimoji="1" lang="zh-CN" altLang="en-US" sz="4200" dirty="0"/>
          </a:p>
        </p:txBody>
      </p:sp>
      <p:sp>
        <p:nvSpPr>
          <p:cNvPr id="3" name="文本框 2"/>
          <p:cNvSpPr txBox="1"/>
          <p:nvPr/>
        </p:nvSpPr>
        <p:spPr>
          <a:xfrm>
            <a:off x="-1113" y="6271059"/>
            <a:ext cx="9583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>
                <a:solidFill>
                  <a:srgbClr val="FF0000"/>
                </a:solidFill>
              </a:rPr>
              <a:t>Most of the contents are in our ISCA-2014 and IEEE Trans. 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o</a:t>
            </a:r>
            <a:r>
              <a:rPr kumimoji="1" lang="en-US" altLang="zh-CN" sz="2000" b="1" dirty="0" smtClean="0">
                <a:solidFill>
                  <a:srgbClr val="FF0000"/>
                </a:solidFill>
              </a:rPr>
              <a:t>n Computers-2015 Papers.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310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01534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Study the Effectiveness of “Horizontal” Partitioning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8605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25228"/>
            <a:ext cx="9144000" cy="1143000"/>
          </a:xfrm>
        </p:spPr>
        <p:txBody>
          <a:bodyPr>
            <a:normAutofit fontScale="90000"/>
          </a:bodyPr>
          <a:lstStyle/>
          <a:p>
            <a:pPr>
              <a:lnSpc>
                <a:spcPts val="3340"/>
              </a:lnSpc>
            </a:pPr>
            <a:r>
              <a:rPr kumimoji="1" lang="en-US" altLang="zh-CN" dirty="0" smtClean="0"/>
              <a:t>“Horizontal” Partitioning: Cache VS. DRAM</a:t>
            </a:r>
            <a:br>
              <a:rPr kumimoji="1" lang="en-US" altLang="zh-CN" dirty="0" smtClean="0"/>
            </a:br>
            <a:r>
              <a:rPr kumimoji="1" lang="en-US" altLang="zh-CN" dirty="0" smtClean="0"/>
              <a:t>                            </a:t>
            </a:r>
            <a:r>
              <a:rPr kumimoji="1" lang="en-US" altLang="zh-CN" sz="3600" dirty="0" smtClean="0"/>
              <a:t> </a:t>
            </a:r>
            <a:r>
              <a:rPr kumimoji="1" lang="en-US" altLang="zh-CN" sz="3300" dirty="0" smtClean="0"/>
              <a:t>-- Programs are from SPECCPU2006</a:t>
            </a:r>
            <a:endParaRPr kumimoji="1" lang="zh-CN" altLang="en-US" sz="3300" dirty="0"/>
          </a:p>
        </p:txBody>
      </p:sp>
      <p:pic>
        <p:nvPicPr>
          <p:cNvPr id="4" name="图片 3" descr="未命名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75" y="1368893"/>
            <a:ext cx="5766063" cy="4721206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 rot="19289084">
            <a:off x="5445077" y="3081369"/>
            <a:ext cx="675499" cy="4143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 flipH="1">
            <a:off x="5084807" y="2270709"/>
            <a:ext cx="549405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827502" y="4464033"/>
            <a:ext cx="2081605" cy="93064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827501" y="3648630"/>
            <a:ext cx="870065" cy="6298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24180" y="6207134"/>
            <a:ext cx="9060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FF0000"/>
                </a:solidFill>
              </a:rPr>
              <a:t>Whether the two horizontal approaches work cooperatively?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11" name="直线箭头连接符 10"/>
          <p:cNvCxnSpPr/>
          <p:nvPr/>
        </p:nvCxnSpPr>
        <p:spPr>
          <a:xfrm flipV="1">
            <a:off x="1436747" y="1593511"/>
            <a:ext cx="0" cy="403542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>
            <a:off x="2321823" y="6155595"/>
            <a:ext cx="5026391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888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8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8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Architecture Features in Modern Multicore Systems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33632"/>
          </a:xfrm>
        </p:spPr>
        <p:txBody>
          <a:bodyPr/>
          <a:lstStyle/>
          <a:p>
            <a:r>
              <a:rPr kumimoji="1" lang="en-US" altLang="zh-CN" dirty="0" smtClean="0"/>
              <a:t>B-/C-/O-Bits in Address Mapping</a:t>
            </a:r>
            <a:endParaRPr kumimoji="1" lang="zh-CN" altLang="en-US" dirty="0"/>
          </a:p>
        </p:txBody>
      </p:sp>
      <p:pic>
        <p:nvPicPr>
          <p:cNvPr id="4" name="图片 3" descr="未命名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864" y="2114305"/>
            <a:ext cx="6183552" cy="2892544"/>
          </a:xfrm>
          <a:prstGeom prst="rect">
            <a:avLst/>
          </a:prstGeom>
        </p:spPr>
      </p:pic>
      <p:pic>
        <p:nvPicPr>
          <p:cNvPr id="5" name="图片 4" descr="未命名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45" y="5111436"/>
            <a:ext cx="5147327" cy="100557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62038" y="6117007"/>
            <a:ext cx="552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The address Mapping of Intel i7-860 w/ 8GB Memory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092827" y="3466353"/>
            <a:ext cx="1150468" cy="403413"/>
          </a:xfrm>
          <a:prstGeom prst="rect">
            <a:avLst/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619813" y="3481294"/>
            <a:ext cx="1326775" cy="388472"/>
          </a:xfrm>
          <a:prstGeom prst="rect">
            <a:avLst/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098366" y="4258235"/>
            <a:ext cx="891985" cy="4055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1541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3838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“Vertical” Partitioning using O-Bits</a:t>
            </a:r>
            <a:endParaRPr kumimoji="1" lang="zh-CN" altLang="en-US" dirty="0"/>
          </a:p>
        </p:txBody>
      </p:sp>
      <p:cxnSp>
        <p:nvCxnSpPr>
          <p:cNvPr id="5" name="直线箭头连接符 4"/>
          <p:cNvCxnSpPr/>
          <p:nvPr/>
        </p:nvCxnSpPr>
        <p:spPr>
          <a:xfrm flipV="1">
            <a:off x="3007674" y="1948490"/>
            <a:ext cx="3159093" cy="74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/>
          <p:cNvCxnSpPr/>
          <p:nvPr/>
        </p:nvCxnSpPr>
        <p:spPr>
          <a:xfrm>
            <a:off x="3024168" y="1972394"/>
            <a:ext cx="0" cy="2447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3007674" y="2293475"/>
            <a:ext cx="28133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3007674" y="2630061"/>
            <a:ext cx="28133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3007674" y="2944200"/>
            <a:ext cx="28133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3007674" y="3251734"/>
            <a:ext cx="2845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3007674" y="3587200"/>
            <a:ext cx="28469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3007674" y="3916425"/>
            <a:ext cx="28469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3007674" y="4237925"/>
            <a:ext cx="28469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3454722" y="1948490"/>
            <a:ext cx="0" cy="22894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3819247" y="1955899"/>
            <a:ext cx="32155" cy="2282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>
            <a:off x="4221181" y="1955899"/>
            <a:ext cx="32155" cy="2282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/>
          <p:nvPr/>
        </p:nvCxnSpPr>
        <p:spPr>
          <a:xfrm>
            <a:off x="4623116" y="1955899"/>
            <a:ext cx="32155" cy="2282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>
            <a:off x="5041128" y="1955899"/>
            <a:ext cx="32155" cy="2282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/>
          <p:nvPr/>
        </p:nvCxnSpPr>
        <p:spPr>
          <a:xfrm>
            <a:off x="5441575" y="1955899"/>
            <a:ext cx="32155" cy="2282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653717" y="1489277"/>
            <a:ext cx="197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/>
              <a:t>Cache Set </a:t>
            </a:r>
            <a:endParaRPr kumimoji="1" lang="zh-CN" altLang="en-US" sz="24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2561473" y="2397650"/>
            <a:ext cx="553998" cy="17123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 sz="2400" b="1" dirty="0" smtClean="0"/>
              <a:t>Cache Line</a:t>
            </a:r>
            <a:endParaRPr kumimoji="1" lang="zh-CN" altLang="en-US" sz="2400" b="1" dirty="0"/>
          </a:p>
        </p:txBody>
      </p:sp>
      <p:cxnSp>
        <p:nvCxnSpPr>
          <p:cNvPr id="31" name="直线连接符 30"/>
          <p:cNvCxnSpPr/>
          <p:nvPr/>
        </p:nvCxnSpPr>
        <p:spPr>
          <a:xfrm>
            <a:off x="5821045" y="1948490"/>
            <a:ext cx="33598" cy="22894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3124522" y="2021680"/>
            <a:ext cx="609600" cy="2113670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3924622" y="2021680"/>
            <a:ext cx="609600" cy="2113670"/>
          </a:xfrm>
          <a:prstGeom prst="roundRect">
            <a:avLst/>
          </a:prstGeom>
          <a:noFill/>
          <a:ln w="5715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4762822" y="2034380"/>
            <a:ext cx="609600" cy="2113670"/>
          </a:xfrm>
          <a:prstGeom prst="roundRect">
            <a:avLst/>
          </a:prstGeom>
          <a:noFill/>
          <a:ln w="57150" cmpd="sng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5561493" y="2034380"/>
            <a:ext cx="609600" cy="2113670"/>
          </a:xfrm>
          <a:prstGeom prst="roundRect">
            <a:avLst/>
          </a:prstGeom>
          <a:noFill/>
          <a:ln w="571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圆角矩形 38"/>
          <p:cNvSpPr>
            <a:spLocks noChangeArrowheads="1"/>
          </p:cNvSpPr>
          <p:nvPr/>
        </p:nvSpPr>
        <p:spPr bwMode="auto">
          <a:xfrm>
            <a:off x="4122108" y="5344095"/>
            <a:ext cx="523438" cy="667140"/>
          </a:xfrm>
          <a:prstGeom prst="roundRect">
            <a:avLst>
              <a:gd name="adj" fmla="val 1315"/>
            </a:avLst>
          </a:prstGeom>
          <a:solidFill>
            <a:schemeClr val="accent3">
              <a:lumMod val="75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0" name="圆角矩形 39"/>
          <p:cNvSpPr/>
          <p:nvPr/>
        </p:nvSpPr>
        <p:spPr bwMode="auto">
          <a:xfrm>
            <a:off x="4122108" y="5242040"/>
            <a:ext cx="523438" cy="102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1" name="圆角矩形 40"/>
          <p:cNvSpPr>
            <a:spLocks noChangeArrowheads="1"/>
          </p:cNvSpPr>
          <p:nvPr/>
        </p:nvSpPr>
        <p:spPr bwMode="auto">
          <a:xfrm>
            <a:off x="969478" y="5344095"/>
            <a:ext cx="523438" cy="667140"/>
          </a:xfrm>
          <a:prstGeom prst="roundRect">
            <a:avLst>
              <a:gd name="adj" fmla="val 1315"/>
            </a:avLst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2" name="圆角矩形 41"/>
          <p:cNvSpPr/>
          <p:nvPr/>
        </p:nvSpPr>
        <p:spPr bwMode="auto">
          <a:xfrm>
            <a:off x="969478" y="5242040"/>
            <a:ext cx="523438" cy="102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3" name="圆角矩形 42"/>
          <p:cNvSpPr>
            <a:spLocks noChangeArrowheads="1"/>
          </p:cNvSpPr>
          <p:nvPr/>
        </p:nvSpPr>
        <p:spPr bwMode="auto">
          <a:xfrm>
            <a:off x="6485018" y="5336707"/>
            <a:ext cx="523438" cy="667140"/>
          </a:xfrm>
          <a:prstGeom prst="roundRect">
            <a:avLst>
              <a:gd name="adj" fmla="val 1315"/>
            </a:avLst>
          </a:prstGeom>
          <a:solidFill>
            <a:schemeClr val="accent4">
              <a:lumMod val="75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4" name="圆角矩形 43"/>
          <p:cNvSpPr/>
          <p:nvPr/>
        </p:nvSpPr>
        <p:spPr bwMode="auto">
          <a:xfrm>
            <a:off x="6481572" y="5231705"/>
            <a:ext cx="523438" cy="102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5" name="圆角矩形 44"/>
          <p:cNvSpPr>
            <a:spLocks noChangeArrowheads="1"/>
          </p:cNvSpPr>
          <p:nvPr/>
        </p:nvSpPr>
        <p:spPr bwMode="auto">
          <a:xfrm>
            <a:off x="3345593" y="5344095"/>
            <a:ext cx="523438" cy="667140"/>
          </a:xfrm>
          <a:prstGeom prst="roundRect">
            <a:avLst>
              <a:gd name="adj" fmla="val 1315"/>
            </a:avLst>
          </a:prstGeom>
          <a:solidFill>
            <a:srgbClr val="77933C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6" name="圆角矩形 45"/>
          <p:cNvSpPr/>
          <p:nvPr/>
        </p:nvSpPr>
        <p:spPr bwMode="auto">
          <a:xfrm>
            <a:off x="3345593" y="5242040"/>
            <a:ext cx="523438" cy="102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7" name="圆角矩形 46"/>
          <p:cNvSpPr>
            <a:spLocks noChangeArrowheads="1"/>
          </p:cNvSpPr>
          <p:nvPr/>
        </p:nvSpPr>
        <p:spPr bwMode="auto">
          <a:xfrm>
            <a:off x="1698134" y="5344095"/>
            <a:ext cx="523438" cy="667140"/>
          </a:xfrm>
          <a:prstGeom prst="roundRect">
            <a:avLst>
              <a:gd name="adj" fmla="val 1315"/>
            </a:avLst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8" name="圆角矩形 47"/>
          <p:cNvSpPr/>
          <p:nvPr/>
        </p:nvSpPr>
        <p:spPr bwMode="auto">
          <a:xfrm>
            <a:off x="1698134" y="5242040"/>
            <a:ext cx="523438" cy="102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9" name="圆角矩形 48"/>
          <p:cNvSpPr>
            <a:spLocks noChangeArrowheads="1"/>
          </p:cNvSpPr>
          <p:nvPr/>
        </p:nvSpPr>
        <p:spPr bwMode="auto">
          <a:xfrm>
            <a:off x="5059976" y="5326235"/>
            <a:ext cx="523438" cy="667140"/>
          </a:xfrm>
          <a:prstGeom prst="roundRect">
            <a:avLst>
              <a:gd name="adj" fmla="val 1315"/>
            </a:avLst>
          </a:prstGeom>
          <a:solidFill>
            <a:schemeClr val="accent4">
              <a:lumMod val="75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0" name="圆角矩形 49"/>
          <p:cNvSpPr/>
          <p:nvPr/>
        </p:nvSpPr>
        <p:spPr bwMode="auto">
          <a:xfrm>
            <a:off x="5063983" y="5229492"/>
            <a:ext cx="523438" cy="102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" name="圆角矩形 50"/>
          <p:cNvSpPr>
            <a:spLocks noChangeArrowheads="1"/>
          </p:cNvSpPr>
          <p:nvPr/>
        </p:nvSpPr>
        <p:spPr bwMode="auto">
          <a:xfrm>
            <a:off x="2404827" y="5358396"/>
            <a:ext cx="523438" cy="667140"/>
          </a:xfrm>
          <a:prstGeom prst="roundRect">
            <a:avLst>
              <a:gd name="adj" fmla="val 1315"/>
            </a:avLst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2" name="圆角矩形 51"/>
          <p:cNvSpPr/>
          <p:nvPr/>
        </p:nvSpPr>
        <p:spPr bwMode="auto">
          <a:xfrm>
            <a:off x="2404827" y="5242040"/>
            <a:ext cx="523438" cy="102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3" name="圆角矩形 52"/>
          <p:cNvSpPr>
            <a:spLocks noChangeArrowheads="1"/>
          </p:cNvSpPr>
          <p:nvPr/>
        </p:nvSpPr>
        <p:spPr bwMode="auto">
          <a:xfrm>
            <a:off x="5764616" y="5344095"/>
            <a:ext cx="523438" cy="667140"/>
          </a:xfrm>
          <a:prstGeom prst="roundRect">
            <a:avLst>
              <a:gd name="adj" fmla="val 1315"/>
            </a:avLst>
          </a:prstGeom>
          <a:solidFill>
            <a:schemeClr val="accent4">
              <a:lumMod val="75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4" name="圆角矩形 53"/>
          <p:cNvSpPr/>
          <p:nvPr/>
        </p:nvSpPr>
        <p:spPr bwMode="auto">
          <a:xfrm>
            <a:off x="5768623" y="5234652"/>
            <a:ext cx="523438" cy="102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" name="圆角矩形 54"/>
          <p:cNvSpPr>
            <a:spLocks noChangeArrowheads="1"/>
          </p:cNvSpPr>
          <p:nvPr/>
        </p:nvSpPr>
        <p:spPr bwMode="auto">
          <a:xfrm>
            <a:off x="8187775" y="5337481"/>
            <a:ext cx="523438" cy="667140"/>
          </a:xfrm>
          <a:prstGeom prst="roundRect">
            <a:avLst>
              <a:gd name="adj" fmla="val 1315"/>
            </a:avLst>
          </a:prstGeom>
          <a:solidFill>
            <a:schemeClr val="accent6">
              <a:lumMod val="75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6" name="圆角矩形 55"/>
          <p:cNvSpPr/>
          <p:nvPr/>
        </p:nvSpPr>
        <p:spPr bwMode="auto">
          <a:xfrm>
            <a:off x="8187775" y="5235426"/>
            <a:ext cx="523438" cy="102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7" name="圆角矩形 56"/>
          <p:cNvSpPr>
            <a:spLocks noChangeArrowheads="1"/>
          </p:cNvSpPr>
          <p:nvPr/>
        </p:nvSpPr>
        <p:spPr bwMode="auto">
          <a:xfrm>
            <a:off x="7411260" y="5337481"/>
            <a:ext cx="523438" cy="667140"/>
          </a:xfrm>
          <a:prstGeom prst="roundRect">
            <a:avLst>
              <a:gd name="adj" fmla="val 1315"/>
            </a:avLst>
          </a:prstGeom>
          <a:solidFill>
            <a:schemeClr val="accent6">
              <a:lumMod val="75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8" name="圆角矩形 57"/>
          <p:cNvSpPr/>
          <p:nvPr/>
        </p:nvSpPr>
        <p:spPr bwMode="auto">
          <a:xfrm>
            <a:off x="7411260" y="5235426"/>
            <a:ext cx="523438" cy="102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3620367" y="6033509"/>
            <a:ext cx="2004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/>
              <a:t>DRAM Banks</a:t>
            </a:r>
            <a:endParaRPr kumimoji="1" lang="zh-CN" altLang="en-US" sz="2400" b="1" dirty="0"/>
          </a:p>
        </p:txBody>
      </p:sp>
      <p:cxnSp>
        <p:nvCxnSpPr>
          <p:cNvPr id="62" name="直线箭头连接符 61"/>
          <p:cNvCxnSpPr/>
          <p:nvPr/>
        </p:nvCxnSpPr>
        <p:spPr>
          <a:xfrm flipH="1">
            <a:off x="2243306" y="4148050"/>
            <a:ext cx="1207750" cy="97005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/>
          <p:cNvCxnSpPr/>
          <p:nvPr/>
        </p:nvCxnSpPr>
        <p:spPr>
          <a:xfrm flipH="1">
            <a:off x="3924622" y="4109950"/>
            <a:ext cx="354624" cy="1121755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/>
          <p:cNvCxnSpPr/>
          <p:nvPr/>
        </p:nvCxnSpPr>
        <p:spPr>
          <a:xfrm>
            <a:off x="5078064" y="4135350"/>
            <a:ext cx="948271" cy="982750"/>
          </a:xfrm>
          <a:prstGeom prst="straightConnector1">
            <a:avLst/>
          </a:prstGeom>
          <a:ln w="57150" cmpd="sng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/>
          <p:cNvCxnSpPr/>
          <p:nvPr/>
        </p:nvCxnSpPr>
        <p:spPr>
          <a:xfrm>
            <a:off x="5871788" y="4148050"/>
            <a:ext cx="2315987" cy="97005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3077233" y="2829533"/>
            <a:ext cx="3853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/>
              <a:t> T1        T2       T3       T4</a:t>
            </a:r>
            <a:endParaRPr kumimoji="1" lang="zh-CN" altLang="en-US" sz="2400" b="1" dirty="0"/>
          </a:p>
        </p:txBody>
      </p:sp>
      <p:sp>
        <p:nvSpPr>
          <p:cNvPr id="32" name="文本框 31"/>
          <p:cNvSpPr txBox="1"/>
          <p:nvPr/>
        </p:nvSpPr>
        <p:spPr>
          <a:xfrm>
            <a:off x="3368209" y="4171070"/>
            <a:ext cx="2658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/>
              <a:t>Last Level Cache</a:t>
            </a:r>
            <a:endParaRPr kumimoji="1" lang="zh-CN" altLang="en-US" sz="2400" b="1" dirty="0"/>
          </a:p>
        </p:txBody>
      </p:sp>
      <p:cxnSp>
        <p:nvCxnSpPr>
          <p:cNvPr id="72" name="直线连接符 71"/>
          <p:cNvCxnSpPr/>
          <p:nvPr/>
        </p:nvCxnSpPr>
        <p:spPr>
          <a:xfrm>
            <a:off x="969478" y="4632735"/>
            <a:ext cx="7374422" cy="0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039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Partitioning Space in Entire Memory Hierarchy </a:t>
            </a:r>
            <a:endParaRPr kumimoji="1" lang="zh-CN" altLang="en-US" dirty="0"/>
          </a:p>
        </p:txBody>
      </p:sp>
      <p:pic>
        <p:nvPicPr>
          <p:cNvPr id="4" name="图片 3" descr="未命名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53" y="1587669"/>
            <a:ext cx="7044637" cy="35001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95953" y="2023508"/>
            <a:ext cx="7044636" cy="1215997"/>
          </a:xfrm>
          <a:prstGeom prst="rect">
            <a:avLst/>
          </a:prstGeom>
          <a:noFill/>
          <a:ln w="57150" cmpd="sng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未命名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45" y="5336346"/>
            <a:ext cx="5147327" cy="100557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62038" y="6341917"/>
            <a:ext cx="552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The address Mapping of Intel i7-860 w/ 8GB Memory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95952" y="3332446"/>
            <a:ext cx="7044637" cy="1755388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460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335076" y="468447"/>
            <a:ext cx="8572500" cy="1143000"/>
          </a:xfrm>
        </p:spPr>
        <p:txBody>
          <a:bodyPr>
            <a:normAutofit/>
          </a:bodyPr>
          <a:lstStyle/>
          <a:p>
            <a:pPr>
              <a:lnSpc>
                <a:spcPts val="3680"/>
              </a:lnSpc>
            </a:pPr>
            <a:r>
              <a:rPr lang="en-US" dirty="0" smtClean="0">
                <a:latin typeface="Calibri" charset="0"/>
                <a:ea typeface="宋体" charset="0"/>
              </a:rPr>
              <a:t>The History of Page-Coloring</a:t>
            </a:r>
            <a:r>
              <a:rPr lang="en-US" b="1" dirty="0" smtClean="0">
                <a:latin typeface="Calibri" charset="0"/>
                <a:ea typeface="宋体" charset="0"/>
              </a:rPr>
              <a:t/>
            </a:r>
            <a:br>
              <a:rPr lang="en-US" b="1" dirty="0" smtClean="0">
                <a:latin typeface="Calibri" charset="0"/>
                <a:ea typeface="宋体" charset="0"/>
              </a:rPr>
            </a:br>
            <a:endParaRPr lang="en-US" sz="2700" b="1" dirty="0">
              <a:latin typeface="Calibri" charset="0"/>
              <a:ea typeface="宋体" charset="0"/>
            </a:endParaRPr>
          </a:p>
        </p:txBody>
      </p:sp>
      <p:pic>
        <p:nvPicPr>
          <p:cNvPr id="5" name="图片 4" descr="未命名是、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07749"/>
            <a:ext cx="8801100" cy="4088700"/>
          </a:xfrm>
          <a:prstGeom prst="rect">
            <a:avLst/>
          </a:prstGeom>
        </p:spPr>
      </p:pic>
      <p:pic>
        <p:nvPicPr>
          <p:cNvPr id="6" name="图片 5" descr="未命名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0" y="4606509"/>
            <a:ext cx="863600" cy="34544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28600" y="4951949"/>
            <a:ext cx="8801100" cy="4445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63525" y="5503151"/>
            <a:ext cx="858100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200" b="1" i="1" dirty="0">
                <a:solidFill>
                  <a:srgbClr val="FF0000"/>
                </a:solidFill>
              </a:rPr>
              <a:t>--Cross-layer C</a:t>
            </a:r>
            <a:r>
              <a:rPr kumimoji="1" lang="en-US" altLang="zh-CN" sz="3200" b="1" i="1" dirty="0" smtClean="0">
                <a:solidFill>
                  <a:srgbClr val="FF0000"/>
                </a:solidFill>
              </a:rPr>
              <a:t>ooperative Vertical partitioning</a:t>
            </a:r>
          </a:p>
        </p:txBody>
      </p:sp>
    </p:spTree>
    <p:extLst>
      <p:ext uri="{BB962C8B-B14F-4D97-AF65-F5344CB8AC3E}">
        <p14:creationId xmlns:p14="http://schemas.microsoft.com/office/powerpoint/2010/main" val="2706127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The Performance Gains on Vertical Partitioning</a:t>
            </a:r>
            <a:endParaRPr kumimoji="1" lang="zh-CN" altLang="en-US" dirty="0"/>
          </a:p>
        </p:txBody>
      </p:sp>
      <p:pic>
        <p:nvPicPr>
          <p:cNvPr id="4" name="图片 3" descr="未命名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89" y="1701517"/>
            <a:ext cx="6563962" cy="2817862"/>
          </a:xfrm>
          <a:prstGeom prst="rect">
            <a:avLst/>
          </a:prstGeom>
        </p:spPr>
      </p:pic>
      <p:pic>
        <p:nvPicPr>
          <p:cNvPr id="5" name="图片 4" descr="未命名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4" y="4808799"/>
            <a:ext cx="5358956" cy="1699186"/>
          </a:xfrm>
          <a:prstGeom prst="rect">
            <a:avLst/>
          </a:prstGeom>
        </p:spPr>
      </p:pic>
      <p:pic>
        <p:nvPicPr>
          <p:cNvPr id="6" name="图片 5" descr="未命名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159" y="4808799"/>
            <a:ext cx="4865841" cy="1602670"/>
          </a:xfrm>
          <a:prstGeom prst="rect">
            <a:avLst/>
          </a:prstGeom>
        </p:spPr>
      </p:pic>
      <p:sp>
        <p:nvSpPr>
          <p:cNvPr id="3" name="左箭头 2"/>
          <p:cNvSpPr/>
          <p:nvPr/>
        </p:nvSpPr>
        <p:spPr>
          <a:xfrm>
            <a:off x="7312004" y="1927411"/>
            <a:ext cx="687294" cy="224118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7138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4234" y="-116176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They are in the quadrant ONE</a:t>
            </a:r>
            <a:endParaRPr kumimoji="1" lang="zh-CN" altLang="en-US" dirty="0"/>
          </a:p>
        </p:txBody>
      </p:sp>
      <p:pic>
        <p:nvPicPr>
          <p:cNvPr id="4" name="图片 3" descr="未命名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214" y="832717"/>
            <a:ext cx="6468273" cy="5294003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 rot="19289084">
            <a:off x="6700127" y="1414942"/>
            <a:ext cx="675499" cy="4143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56761" y="6126720"/>
            <a:ext cx="9798559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200" dirty="0" smtClean="0">
                <a:solidFill>
                  <a:srgbClr val="FF0000"/>
                </a:solidFill>
              </a:rPr>
              <a:t>How to obtain the workloads’ sensitivity at runtime?</a:t>
            </a:r>
          </a:p>
        </p:txBody>
      </p:sp>
    </p:spTree>
    <p:extLst>
      <p:ext uri="{BB962C8B-B14F-4D97-AF65-F5344CB8AC3E}">
        <p14:creationId xmlns:p14="http://schemas.microsoft.com/office/powerpoint/2010/main" val="1398955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8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005" y="2290288"/>
            <a:ext cx="8229600" cy="1143000"/>
          </a:xfrm>
        </p:spPr>
        <p:txBody>
          <a:bodyPr/>
          <a:lstStyle/>
          <a:p>
            <a:r>
              <a:rPr kumimoji="1" lang="en-US" altLang="zh-CN" b="1" dirty="0" smtClean="0"/>
              <a:t>Background</a:t>
            </a:r>
            <a:r>
              <a:rPr kumimoji="1" lang="en-US" altLang="zh-CN" dirty="0" smtClean="0"/>
              <a:t> </a:t>
            </a:r>
            <a:r>
              <a:rPr kumimoji="1" lang="en-US" altLang="zh-CN" dirty="0" smtClean="0">
                <a:latin typeface="Arial"/>
                <a:ea typeface="仿宋"/>
                <a:cs typeface="Arial"/>
              </a:rPr>
              <a:t>&amp;</a:t>
            </a:r>
            <a:r>
              <a:rPr kumimoji="1" lang="en-US" altLang="zh-CN" dirty="0" smtClean="0"/>
              <a:t> </a:t>
            </a:r>
            <a:r>
              <a:rPr kumimoji="1" lang="en-US" altLang="zh-CN" b="1" dirty="0" smtClean="0"/>
              <a:t>Motivation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55580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335482"/>
            <a:ext cx="91440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 smtClean="0"/>
              <a:t>How to Leverage the Potential Optimization Space?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sz="3600" dirty="0" smtClean="0"/>
              <a:t>-- Combining Application’s Memory Patterns and Hardware Features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88026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8176" y="-77450"/>
            <a:ext cx="8229600" cy="1143000"/>
          </a:xfrm>
        </p:spPr>
        <p:txBody>
          <a:bodyPr/>
          <a:lstStyle/>
          <a:p>
            <a:r>
              <a:rPr kumimoji="1" lang="en-US" altLang="zh-CN" dirty="0" smtClean="0"/>
              <a:t>What affects Vertical Partitioning?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8176" y="921970"/>
            <a:ext cx="6901232" cy="588595"/>
          </a:xfrm>
        </p:spPr>
        <p:txBody>
          <a:bodyPr/>
          <a:lstStyle/>
          <a:p>
            <a:r>
              <a:rPr kumimoji="1" lang="en-US" altLang="zh-CN" dirty="0" smtClean="0"/>
              <a:t>Cache sensitivity impacts VP</a:t>
            </a:r>
            <a:endParaRPr kumimoji="1" lang="zh-CN" altLang="en-US" dirty="0"/>
          </a:p>
        </p:txBody>
      </p:sp>
      <p:pic>
        <p:nvPicPr>
          <p:cNvPr id="4" name="图片 3" descr="未命名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26" y="1510186"/>
            <a:ext cx="7016178" cy="41527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89165" y="5703567"/>
            <a:ext cx="88790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600" dirty="0" smtClean="0">
                <a:solidFill>
                  <a:srgbClr val="FF0000"/>
                </a:solidFill>
              </a:rPr>
              <a:t>LLCH:</a:t>
            </a:r>
            <a:r>
              <a:rPr kumimoji="1" lang="en-US" altLang="zh-CN" sz="2600" dirty="0" smtClean="0"/>
              <a:t> Last Level Cache High Requirement     </a:t>
            </a:r>
            <a:r>
              <a:rPr kumimoji="1" lang="en-US" altLang="zh-CN" sz="2600" dirty="0" smtClean="0">
                <a:solidFill>
                  <a:srgbClr val="FF0000"/>
                </a:solidFill>
              </a:rPr>
              <a:t>LLCT</a:t>
            </a:r>
            <a:r>
              <a:rPr kumimoji="1" lang="en-US" altLang="zh-CN" sz="2600" dirty="0">
                <a:solidFill>
                  <a:srgbClr val="FF0000"/>
                </a:solidFill>
              </a:rPr>
              <a:t>: </a:t>
            </a:r>
            <a:r>
              <a:rPr kumimoji="1" lang="en-US" altLang="zh-CN" sz="2600" dirty="0"/>
              <a:t>LLC </a:t>
            </a:r>
            <a:r>
              <a:rPr kumimoji="1" lang="en-US" altLang="zh-CN" sz="2600" dirty="0" smtClean="0"/>
              <a:t>Thrashing</a:t>
            </a:r>
          </a:p>
          <a:p>
            <a:r>
              <a:rPr kumimoji="1" lang="en-US" altLang="zh-CN" sz="2600" dirty="0" smtClean="0">
                <a:solidFill>
                  <a:srgbClr val="FF0000"/>
                </a:solidFill>
              </a:rPr>
              <a:t>LLCM: </a:t>
            </a:r>
            <a:r>
              <a:rPr kumimoji="1" lang="en-US" altLang="zh-CN" sz="2600" dirty="0" smtClean="0"/>
              <a:t>LLC Middle Requirement    </a:t>
            </a:r>
            <a:r>
              <a:rPr kumimoji="1" lang="en-US" altLang="zh-CN" sz="2600" dirty="0" smtClean="0">
                <a:solidFill>
                  <a:srgbClr val="FF0000"/>
                </a:solidFill>
              </a:rPr>
              <a:t>CCF: </a:t>
            </a:r>
            <a:r>
              <a:rPr kumimoji="1" lang="en-US" altLang="zh-CN" sz="2600" dirty="0" smtClean="0"/>
              <a:t>Core Cache Fitting </a:t>
            </a:r>
            <a:endParaRPr kumimoji="1"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1152184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The Classification of SPECCPU2006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449714" cy="588595"/>
          </a:xfrm>
        </p:spPr>
        <p:txBody>
          <a:bodyPr/>
          <a:lstStyle/>
          <a:p>
            <a:r>
              <a:rPr kumimoji="1" lang="en-US" altLang="zh-CN" dirty="0" smtClean="0"/>
              <a:t>Diverse memory features on Cache and DRAM</a:t>
            </a:r>
            <a:endParaRPr kumimoji="1" lang="zh-CN" altLang="en-US" dirty="0"/>
          </a:p>
        </p:txBody>
      </p:sp>
      <p:pic>
        <p:nvPicPr>
          <p:cNvPr id="5" name="图片 4" descr="未命名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02" y="2107727"/>
            <a:ext cx="6256814" cy="445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79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8019" y="274638"/>
            <a:ext cx="8423356" cy="1143000"/>
          </a:xfrm>
        </p:spPr>
        <p:txBody>
          <a:bodyPr>
            <a:normAutofit fontScale="90000"/>
          </a:bodyPr>
          <a:lstStyle/>
          <a:p>
            <a:pPr algn="r"/>
            <a:r>
              <a:rPr kumimoji="1" lang="en-US" altLang="zh-CN" sz="3600" dirty="0" smtClean="0"/>
              <a:t>Data Mining: Classification </a:t>
            </a:r>
            <a:r>
              <a:rPr kumimoji="1" lang="en-US" altLang="zh-CN" sz="3600" dirty="0" smtClean="0">
                <a:sym typeface="Wingdings"/>
              </a:rPr>
              <a:t> Best-Fit Partitioning</a:t>
            </a:r>
            <a:endParaRPr kumimoji="1"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399935" y="4433847"/>
            <a:ext cx="908770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Algorithm: </a:t>
            </a:r>
            <a:r>
              <a:rPr lang="en-US" altLang="zh-CN" sz="2800" dirty="0"/>
              <a:t>Using </a:t>
            </a:r>
            <a:r>
              <a:rPr lang="en-US" altLang="zh-CN" sz="2800" dirty="0" smtClean="0"/>
              <a:t>APRIORI algorithm</a:t>
            </a:r>
            <a:r>
              <a:rPr lang="en-US" altLang="zh-CN" sz="2800" b="1" dirty="0" smtClean="0"/>
              <a:t> </a:t>
            </a:r>
            <a:r>
              <a:rPr lang="en-US" altLang="zh-CN" sz="2800" dirty="0"/>
              <a:t>to discover A </a:t>
            </a:r>
            <a:r>
              <a:rPr lang="en-US" altLang="zh-CN" sz="2800" dirty="0">
                <a:sym typeface="Wingdings"/>
              </a:rPr>
              <a:t> </a:t>
            </a:r>
            <a:r>
              <a:rPr lang="en-US" altLang="zh-CN" sz="2800" dirty="0" smtClean="0"/>
              <a:t>B</a:t>
            </a:r>
          </a:p>
          <a:p>
            <a:endParaRPr lang="en-US" altLang="zh-CN" sz="1200" b="1" dirty="0" smtClean="0"/>
          </a:p>
          <a:p>
            <a:r>
              <a:rPr lang="en-US" altLang="zh-CN" sz="2800" b="1" dirty="0" smtClean="0"/>
              <a:t>Modeling</a:t>
            </a:r>
            <a:r>
              <a:rPr lang="zh-CN" altLang="en-US" sz="2800" dirty="0" smtClean="0"/>
              <a:t>：</a:t>
            </a:r>
            <a:r>
              <a:rPr lang="en-US" altLang="zh-CN" sz="2800" dirty="0"/>
              <a:t>{</a:t>
            </a:r>
            <a:r>
              <a:rPr lang="en-US" altLang="zh-CN" sz="2800" dirty="0" smtClean="0"/>
              <a:t>lib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mcf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bzip</a:t>
            </a:r>
            <a:r>
              <a:rPr lang="en-US" altLang="zh-CN" sz="2800" dirty="0"/>
              <a:t>, </a:t>
            </a:r>
            <a:r>
              <a:rPr lang="en-US" altLang="zh-CN" sz="2800" dirty="0" err="1" smtClean="0"/>
              <a:t>hmmer</a:t>
            </a:r>
            <a:r>
              <a:rPr lang="en-US" altLang="zh-CN" sz="2800" dirty="0" smtClean="0"/>
              <a:t>} </a:t>
            </a:r>
            <a:r>
              <a:rPr lang="zh-CN" altLang="en-US" sz="2800" dirty="0" smtClean="0">
                <a:sym typeface="Wingdings"/>
              </a:rPr>
              <a:t></a:t>
            </a:r>
            <a:endParaRPr lang="en-US" altLang="zh-CN" sz="2800" dirty="0" smtClean="0">
              <a:sym typeface="Wingdings"/>
            </a:endParaRPr>
          </a:p>
          <a:p>
            <a:r>
              <a:rPr lang="en-US" altLang="zh-CN" sz="2800" dirty="0"/>
              <a:t> </a:t>
            </a:r>
            <a:r>
              <a:rPr lang="en-US" altLang="zh-CN" sz="2800" dirty="0" smtClean="0"/>
              <a:t>{&lt;</a:t>
            </a:r>
            <a:r>
              <a:rPr lang="en-US" altLang="zh-CN" sz="2800" dirty="0"/>
              <a:t>lib, LLCT&gt;, &lt;</a:t>
            </a:r>
            <a:r>
              <a:rPr lang="en-US" altLang="zh-CN" sz="2800" dirty="0" err="1"/>
              <a:t>mcf</a:t>
            </a:r>
            <a:r>
              <a:rPr lang="en-US" altLang="zh-CN" sz="2800" dirty="0"/>
              <a:t>, LLCH&gt;, &lt;</a:t>
            </a:r>
            <a:r>
              <a:rPr lang="en-US" altLang="zh-CN" sz="2800" dirty="0" err="1"/>
              <a:t>bzip</a:t>
            </a:r>
            <a:r>
              <a:rPr lang="en-US" altLang="zh-CN" sz="2800" dirty="0"/>
              <a:t>, LLCM&gt;, &lt;</a:t>
            </a:r>
            <a:r>
              <a:rPr lang="en-US" altLang="zh-CN" sz="2800" dirty="0" err="1"/>
              <a:t>hmmer</a:t>
            </a:r>
            <a:r>
              <a:rPr lang="en-US" altLang="zh-CN" sz="2800" dirty="0"/>
              <a:t>, CCF</a:t>
            </a:r>
            <a:r>
              <a:rPr lang="en-US" altLang="zh-CN" sz="2800" dirty="0" smtClean="0"/>
              <a:t>&gt;</a:t>
            </a:r>
            <a:r>
              <a:rPr lang="en-US" altLang="zh-CN" sz="2800" dirty="0"/>
              <a:t>}</a:t>
            </a:r>
            <a:endParaRPr lang="en-US" altLang="zh-CN" sz="2800" dirty="0" smtClean="0"/>
          </a:p>
          <a:p>
            <a:r>
              <a:rPr lang="en-US" altLang="zh-CN" sz="2800" dirty="0" smtClean="0"/>
              <a:t>  </a:t>
            </a:r>
            <a:r>
              <a:rPr lang="en-US" altLang="zh-CN" sz="2800" dirty="0" smtClean="0">
                <a:sym typeface="Wingdings"/>
              </a:rPr>
              <a:t> </a:t>
            </a:r>
            <a:r>
              <a:rPr lang="en-US" altLang="zh-CN" sz="2800" dirty="0" smtClean="0"/>
              <a:t>&lt;</a:t>
            </a:r>
            <a:r>
              <a:rPr lang="en-US" altLang="zh-CN" sz="2800" dirty="0"/>
              <a:t>cache-only, x%&gt;, &lt;bank-only, y%&gt;, &lt;</a:t>
            </a:r>
            <a:r>
              <a:rPr lang="en-US" altLang="zh-CN" sz="2800" dirty="0" smtClean="0"/>
              <a:t>A/B/C-</a:t>
            </a:r>
            <a:r>
              <a:rPr lang="en-US" altLang="zh-CN" sz="2800" dirty="0"/>
              <a:t>VP, z%</a:t>
            </a:r>
            <a:r>
              <a:rPr lang="en-US" altLang="zh-CN" sz="2800" dirty="0" smtClean="0"/>
              <a:t>&gt;</a:t>
            </a:r>
            <a:r>
              <a:rPr lang="zh-CN" altLang="zh-CN" sz="2800" dirty="0" smtClean="0"/>
              <a:t> </a:t>
            </a:r>
            <a:endParaRPr lang="en-US" altLang="zh-CN" sz="2800" dirty="0"/>
          </a:p>
        </p:txBody>
      </p:sp>
      <p:pic>
        <p:nvPicPr>
          <p:cNvPr id="11" name="图片 10" descr="无标题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68" y="1412725"/>
            <a:ext cx="8771375" cy="2822305"/>
          </a:xfrm>
          <a:prstGeom prst="rect">
            <a:avLst/>
          </a:prstGeom>
        </p:spPr>
      </p:pic>
      <p:cxnSp>
        <p:nvCxnSpPr>
          <p:cNvPr id="13" name="直线连接符 12"/>
          <p:cNvCxnSpPr/>
          <p:nvPr/>
        </p:nvCxnSpPr>
        <p:spPr>
          <a:xfrm>
            <a:off x="2725216" y="1208185"/>
            <a:ext cx="59483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549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28" y="184992"/>
            <a:ext cx="8686800" cy="1143000"/>
          </a:xfrm>
        </p:spPr>
        <p:txBody>
          <a:bodyPr>
            <a:normAutofit fontScale="90000"/>
          </a:bodyPr>
          <a:lstStyle/>
          <a:p>
            <a:pPr>
              <a:lnSpc>
                <a:spcPts val="3600"/>
              </a:lnSpc>
            </a:pPr>
            <a:r>
              <a:rPr kumimoji="1" lang="en-US" altLang="zh-CN" dirty="0" smtClean="0"/>
              <a:t> Handling Multiplicity by Multi-policy</a:t>
            </a:r>
            <a:br>
              <a:rPr kumimoji="1" lang="en-US" altLang="zh-CN" dirty="0" smtClean="0"/>
            </a:br>
            <a:r>
              <a:rPr kumimoji="1" lang="en-US" altLang="zh-CN" dirty="0" smtClean="0"/>
              <a:t>                        </a:t>
            </a:r>
            <a:r>
              <a:rPr kumimoji="1" lang="en-US" altLang="zh-CN" sz="4000" dirty="0" smtClean="0"/>
              <a:t>       </a:t>
            </a:r>
            <a:r>
              <a:rPr kumimoji="1" lang="en-US" altLang="zh-CN" sz="3300" dirty="0" smtClean="0"/>
              <a:t>-- Memory Policy Decision Tree </a:t>
            </a:r>
            <a:endParaRPr kumimoji="1" lang="zh-CN" altLang="en-US" sz="3300" dirty="0"/>
          </a:p>
        </p:txBody>
      </p:sp>
      <p:pic>
        <p:nvPicPr>
          <p:cNvPr id="4" name="图片 3" descr="Macintosh HD:Users:liulei:Desktop:未命名.tif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410" y="1477402"/>
            <a:ext cx="6902824" cy="45255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896468" y="6124694"/>
            <a:ext cx="8755529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/>
              <a:t>Who is “stronger”</a:t>
            </a:r>
            <a:r>
              <a:rPr lang="zh-CN" altLang="zh-CN" sz="3200" b="1" dirty="0" smtClean="0"/>
              <a:t>：</a:t>
            </a:r>
            <a:r>
              <a:rPr lang="en-US" altLang="zh-CN" sz="3200" b="1" dirty="0" smtClean="0"/>
              <a:t>LLCT </a:t>
            </a:r>
            <a:r>
              <a:rPr lang="en-US" altLang="zh-CN" sz="3200" b="1" dirty="0"/>
              <a:t>&gt; LLCH &gt; LLCM &gt; CCF</a:t>
            </a:r>
            <a:r>
              <a:rPr lang="zh-CN" altLang="zh-CN" sz="3200" dirty="0"/>
              <a:t> </a:t>
            </a:r>
            <a:endParaRPr lang="zh-CN" altLang="en-US" sz="3200" dirty="0"/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2281754" y="2792504"/>
            <a:ext cx="504373" cy="900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 flipH="1">
            <a:off x="4779010" y="3717960"/>
            <a:ext cx="424018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 flipV="1">
            <a:off x="2266813" y="4657673"/>
            <a:ext cx="548486" cy="900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391840" y="2446028"/>
            <a:ext cx="2899418" cy="147282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392624" y="3248837"/>
            <a:ext cx="1363621" cy="938245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407612" y="4302038"/>
            <a:ext cx="2883646" cy="1568503"/>
          </a:xfrm>
          <a:prstGeom prst="rect">
            <a:avLst/>
          </a:prstGeom>
          <a:noFill/>
          <a:ln w="38100" cmpd="sng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3" name="直线箭头连接符 12"/>
          <p:cNvCxnSpPr/>
          <p:nvPr/>
        </p:nvCxnSpPr>
        <p:spPr>
          <a:xfrm flipV="1">
            <a:off x="844138" y="2407322"/>
            <a:ext cx="548486" cy="900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992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940660" y="135104"/>
            <a:ext cx="11131144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Supporting Partitioning and Coalescing</a:t>
            </a:r>
            <a:br>
              <a:rPr kumimoji="1" lang="en-US" altLang="zh-CN" dirty="0" smtClean="0"/>
            </a:br>
            <a:r>
              <a:rPr kumimoji="1" lang="en-US" altLang="zh-CN" dirty="0" smtClean="0"/>
              <a:t>               </a:t>
            </a:r>
            <a:r>
              <a:rPr kumimoji="1" lang="en-US" altLang="zh-CN" sz="3800" dirty="0" smtClean="0"/>
              <a:t>-- Real Case: “Curve</a:t>
            </a:r>
            <a:r>
              <a:rPr kumimoji="1" lang="en-US" altLang="zh-CN" sz="3800" dirty="0"/>
              <a:t>-</a:t>
            </a:r>
            <a:r>
              <a:rPr kumimoji="1" lang="en-US" altLang="zh-CN" sz="3800" dirty="0" smtClean="0"/>
              <a:t>Vertical” </a:t>
            </a:r>
            <a:r>
              <a:rPr kumimoji="1" lang="en-US" altLang="zh-CN" sz="3800" dirty="0"/>
              <a:t>Partitioning</a:t>
            </a:r>
            <a:endParaRPr kumimoji="1" lang="zh-CN" altLang="en-US" sz="3800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8079567"/>
              </p:ext>
            </p:extLst>
          </p:nvPr>
        </p:nvGraphicFramePr>
        <p:xfrm>
          <a:off x="117834" y="1970690"/>
          <a:ext cx="8514115" cy="3337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" name="文档" r:id="rId4" imgW="6934200" imgH="2717800" progId="Word.Document.12">
                  <p:embed/>
                </p:oleObj>
              </mc:Choice>
              <mc:Fallback>
                <p:oleObj name="文档" r:id="rId4" imgW="6934200" imgH="271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7834" y="1970690"/>
                        <a:ext cx="8514115" cy="33370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线箭头连接符 20"/>
          <p:cNvCxnSpPr/>
          <p:nvPr/>
        </p:nvCxnSpPr>
        <p:spPr>
          <a:xfrm>
            <a:off x="2690185" y="2110828"/>
            <a:ext cx="148897" cy="630620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 flipH="1">
            <a:off x="2917034" y="2110828"/>
            <a:ext cx="184806" cy="63062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606179" y="1452673"/>
            <a:ext cx="251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2xLLCT (e.g. 462.Lib, causing cache thrashing)</a:t>
            </a:r>
            <a:endParaRPr kumimoji="1"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290603" y="3276004"/>
            <a:ext cx="1835809" cy="679669"/>
          </a:xfrm>
          <a:prstGeom prst="rect">
            <a:avLst/>
          </a:prstGeom>
          <a:noFill/>
          <a:ln w="3810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290603" y="4199163"/>
            <a:ext cx="1835809" cy="679669"/>
          </a:xfrm>
          <a:prstGeom prst="rect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左大括号 29"/>
          <p:cNvSpPr/>
          <p:nvPr/>
        </p:nvSpPr>
        <p:spPr>
          <a:xfrm rot="5400000">
            <a:off x="4414759" y="1084808"/>
            <a:ext cx="218965" cy="23998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" name="直线箭头连接符 30"/>
          <p:cNvCxnSpPr/>
          <p:nvPr/>
        </p:nvCxnSpPr>
        <p:spPr>
          <a:xfrm>
            <a:off x="4328049" y="1865587"/>
            <a:ext cx="78827" cy="2741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>
            <a:off x="4524242" y="1839311"/>
            <a:ext cx="0" cy="28597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 flipH="1">
            <a:off x="4744072" y="1979451"/>
            <a:ext cx="238250" cy="195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/>
          <p:nvPr/>
        </p:nvCxnSpPr>
        <p:spPr>
          <a:xfrm flipH="1">
            <a:off x="4605687" y="1883104"/>
            <a:ext cx="138385" cy="28597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2385667" y="3274252"/>
            <a:ext cx="844332" cy="67966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4477227" y="3274252"/>
            <a:ext cx="844332" cy="67966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6567033" y="3272500"/>
            <a:ext cx="844332" cy="67966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3347590" y="3271104"/>
            <a:ext cx="844332" cy="679669"/>
          </a:xfrm>
          <a:prstGeom prst="rect">
            <a:avLst/>
          </a:prstGeom>
          <a:noFill/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5444828" y="3276544"/>
            <a:ext cx="844332" cy="679669"/>
          </a:xfrm>
          <a:prstGeom prst="rect">
            <a:avLst/>
          </a:prstGeom>
          <a:noFill/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7515765" y="3272500"/>
            <a:ext cx="844332" cy="679669"/>
          </a:xfrm>
          <a:prstGeom prst="rect">
            <a:avLst/>
          </a:prstGeom>
          <a:noFill/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2385667" y="4199163"/>
            <a:ext cx="844332" cy="679669"/>
          </a:xfrm>
          <a:prstGeom prst="rect">
            <a:avLst/>
          </a:prstGeom>
          <a:noFill/>
          <a:ln w="38100" cmpd="sng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4477227" y="4199163"/>
            <a:ext cx="844332" cy="679669"/>
          </a:xfrm>
          <a:prstGeom prst="rect">
            <a:avLst/>
          </a:prstGeom>
          <a:noFill/>
          <a:ln w="38100" cmpd="sng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6567033" y="4200059"/>
            <a:ext cx="844332" cy="679669"/>
          </a:xfrm>
          <a:prstGeom prst="rect">
            <a:avLst/>
          </a:prstGeom>
          <a:noFill/>
          <a:ln w="38100" cmpd="sng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3338646" y="4200955"/>
            <a:ext cx="844332" cy="679669"/>
          </a:xfrm>
          <a:prstGeom prst="rect">
            <a:avLst/>
          </a:prstGeom>
          <a:noFill/>
          <a:ln w="38100" cmpd="sng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5444828" y="4200955"/>
            <a:ext cx="844332" cy="679669"/>
          </a:xfrm>
          <a:prstGeom prst="rect">
            <a:avLst/>
          </a:prstGeom>
          <a:noFill/>
          <a:ln w="38100" cmpd="sng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7515765" y="4200955"/>
            <a:ext cx="844332" cy="679669"/>
          </a:xfrm>
          <a:prstGeom prst="rect">
            <a:avLst/>
          </a:prstGeom>
          <a:noFill/>
          <a:ln w="38100" cmpd="sng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7" name="文本框 56"/>
          <p:cNvSpPr txBox="1"/>
          <p:nvPr/>
        </p:nvSpPr>
        <p:spPr>
          <a:xfrm>
            <a:off x="4096082" y="1503544"/>
            <a:ext cx="371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4xLLCH or LLCM (e.g. </a:t>
            </a:r>
            <a:r>
              <a:rPr kumimoji="1" lang="en-US" altLang="zh-CN" dirty="0" err="1" smtClean="0"/>
              <a:t>mcf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astar</a:t>
            </a:r>
            <a:r>
              <a:rPr kumimoji="1" lang="en-US" altLang="zh-CN" dirty="0" smtClean="0"/>
              <a:t>.)</a:t>
            </a:r>
            <a:endParaRPr kumimoji="1" lang="zh-CN" altLang="en-US" dirty="0"/>
          </a:p>
        </p:txBody>
      </p:sp>
      <p:sp>
        <p:nvSpPr>
          <p:cNvPr id="58" name="文本框 57"/>
          <p:cNvSpPr txBox="1"/>
          <p:nvPr/>
        </p:nvSpPr>
        <p:spPr>
          <a:xfrm>
            <a:off x="124355" y="5463910"/>
            <a:ext cx="908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*Principle1*: To isolate LLCT applications since it will interfere other application seriously.</a:t>
            </a:r>
          </a:p>
          <a:p>
            <a:r>
              <a:rPr kumimoji="1" lang="en-US" altLang="zh-CN" b="1" dirty="0" smtClean="0"/>
              <a:t>*Principle2*: The number of DRAM Banks one application will use is limited.    </a:t>
            </a:r>
            <a:endParaRPr kumimoji="1" lang="zh-CN" altLang="en-US" b="1" dirty="0"/>
          </a:p>
        </p:txBody>
      </p:sp>
      <p:sp>
        <p:nvSpPr>
          <p:cNvPr id="59" name="上箭头 58"/>
          <p:cNvSpPr/>
          <p:nvPr/>
        </p:nvSpPr>
        <p:spPr>
          <a:xfrm>
            <a:off x="8639804" y="2303517"/>
            <a:ext cx="317446" cy="437931"/>
          </a:xfrm>
          <a:prstGeom prst="up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上箭头 59"/>
          <p:cNvSpPr/>
          <p:nvPr/>
        </p:nvSpPr>
        <p:spPr>
          <a:xfrm>
            <a:off x="8647877" y="3743789"/>
            <a:ext cx="317446" cy="437931"/>
          </a:xfrm>
          <a:prstGeom prst="up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54444" y="6110241"/>
            <a:ext cx="8787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15~20% performance benefits, outperforming Cache-/Bank-only “Horizontal” partitioning     </a:t>
            </a:r>
          </a:p>
          <a:p>
            <a:r>
              <a:rPr kumimoji="1" lang="en-US" altLang="zh-CN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                                                     </a:t>
            </a:r>
            <a:r>
              <a:rPr kumimoji="1" lang="en-US" altLang="zh-CN" dirty="0" smtClean="0">
                <a:solidFill>
                  <a:srgbClr val="FF0000"/>
                </a:solidFill>
              </a:rPr>
              <a:t>IEEE Trans. </a:t>
            </a:r>
            <a:r>
              <a:rPr kumimoji="1" lang="en-US" altLang="zh-CN" dirty="0">
                <a:solidFill>
                  <a:srgbClr val="FF0000"/>
                </a:solidFill>
              </a:rPr>
              <a:t>o</a:t>
            </a:r>
            <a:r>
              <a:rPr kumimoji="1" lang="en-US" altLang="zh-CN" dirty="0" smtClean="0">
                <a:solidFill>
                  <a:srgbClr val="FF0000"/>
                </a:solidFill>
              </a:rPr>
              <a:t>n Computer-</a:t>
            </a:r>
            <a:r>
              <a:rPr kumimoji="1" lang="en-US" altLang="zh-CN" dirty="0">
                <a:solidFill>
                  <a:srgbClr val="FF0000"/>
                </a:solidFill>
              </a:rPr>
              <a:t>2015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 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616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29" grpId="0" animBg="1"/>
      <p:bldP spid="30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/>
      <p:bldP spid="58" grpId="0"/>
      <p:bldP spid="59" grpId="0" animBg="1"/>
      <p:bldP spid="60" grpId="0" animBg="1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58927" y="2359446"/>
            <a:ext cx="9691018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 smtClean="0"/>
              <a:t>Topic 3: SYSMON</a:t>
            </a:r>
            <a:br>
              <a:rPr kumimoji="1" lang="en-US" altLang="zh-CN" b="1" dirty="0" smtClean="0"/>
            </a:br>
            <a:r>
              <a:rPr kumimoji="1" lang="en-US" altLang="zh-CN" sz="3600" b="1" dirty="0" smtClean="0"/>
              <a:t>-- </a:t>
            </a:r>
            <a:r>
              <a:rPr kumimoji="1" lang="en-US" altLang="zh-CN" sz="3600" dirty="0" smtClean="0"/>
              <a:t>Making OS understand the memory patterns 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60918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77512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SYSMON: Cache Utilization, Hot/Cold Page, Memory Footprint </a:t>
            </a:r>
            <a:endParaRPr kumimoji="1" lang="zh-CN" altLang="en-US" dirty="0"/>
          </a:p>
        </p:txBody>
      </p:sp>
      <p:pic>
        <p:nvPicPr>
          <p:cNvPr id="4" name="图片 3" descr="Macintosh HD:Users:liulei:Desktop:all_screenshot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75" y="1464240"/>
            <a:ext cx="8797371" cy="310026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61366" y="4688425"/>
            <a:ext cx="884517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en-US" altLang="zh-CN" sz="3000" dirty="0" smtClean="0"/>
              <a:t>It detects __</a:t>
            </a:r>
            <a:r>
              <a:rPr kumimoji="1" lang="en-US" altLang="zh-CN" sz="3000" dirty="0" err="1" smtClean="0"/>
              <a:t>access_bit</a:t>
            </a:r>
            <a:r>
              <a:rPr kumimoji="1" lang="en-US" altLang="zh-CN" sz="3000" dirty="0" smtClean="0"/>
              <a:t> in PTE, </a:t>
            </a:r>
            <a:r>
              <a:rPr kumimoji="1" lang="en-US" altLang="zh-CN" sz="3000" dirty="0"/>
              <a:t>and then </a:t>
            </a:r>
            <a:r>
              <a:rPr kumimoji="1" lang="en-US" altLang="zh-CN" sz="3000" dirty="0" smtClean="0"/>
              <a:t>distinguishes “cold” and “hot” pages.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3000" dirty="0" smtClean="0"/>
              <a:t>It  indicates the max requirements of Cache utility of one thread by counting the number of “hot” pages. </a:t>
            </a:r>
          </a:p>
          <a:p>
            <a:pPr marL="457200" indent="-457200">
              <a:buFont typeface="Arial"/>
              <a:buChar char="•"/>
            </a:pPr>
            <a:endParaRPr kumimoji="1" lang="en-US" altLang="zh-CN" sz="3000" dirty="0" smtClean="0"/>
          </a:p>
          <a:p>
            <a:endParaRPr kumimoji="1" lang="zh-CN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3453098" y="2943411"/>
            <a:ext cx="2642902" cy="1434353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140823" y="1556868"/>
            <a:ext cx="2642902" cy="1434353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9870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24437" y="162418"/>
            <a:ext cx="9613900" cy="1143000"/>
          </a:xfrm>
        </p:spPr>
        <p:txBody>
          <a:bodyPr>
            <a:normAutofit/>
          </a:bodyPr>
          <a:lstStyle/>
          <a:p>
            <a:r>
              <a:rPr kumimoji="1" lang="en-US" altLang="zh-CN" sz="3700" dirty="0" smtClean="0"/>
              <a:t>SYSMON: Profiling Page-Level </a:t>
            </a:r>
            <a:r>
              <a:rPr kumimoji="1" lang="en-US" altLang="zh-CN" sz="3700" dirty="0" smtClean="0">
                <a:solidFill>
                  <a:srgbClr val="FF0000"/>
                </a:solidFill>
              </a:rPr>
              <a:t>Re-use Time</a:t>
            </a:r>
            <a:endParaRPr kumimoji="1" lang="zh-CN" altLang="en-US" sz="3700" dirty="0">
              <a:solidFill>
                <a:srgbClr val="FF0000"/>
              </a:solidFill>
            </a:endParaRPr>
          </a:p>
        </p:txBody>
      </p:sp>
      <p:pic>
        <p:nvPicPr>
          <p:cNvPr id="4" name="图片 3" descr="ast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381618"/>
            <a:ext cx="4265013" cy="2735262"/>
          </a:xfrm>
          <a:prstGeom prst="rect">
            <a:avLst/>
          </a:prstGeom>
        </p:spPr>
      </p:pic>
      <p:pic>
        <p:nvPicPr>
          <p:cNvPr id="5" name="图片 4" descr="hmm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413" y="1381618"/>
            <a:ext cx="4284662" cy="2747863"/>
          </a:xfrm>
          <a:prstGeom prst="rect">
            <a:avLst/>
          </a:prstGeom>
        </p:spPr>
      </p:pic>
      <p:pic>
        <p:nvPicPr>
          <p:cNvPr id="6" name="图片 5" descr="libquantu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13" y="4075522"/>
            <a:ext cx="4254500" cy="2728519"/>
          </a:xfrm>
          <a:prstGeom prst="rect">
            <a:avLst/>
          </a:prstGeom>
        </p:spPr>
      </p:pic>
      <p:pic>
        <p:nvPicPr>
          <p:cNvPr id="7" name="图片 6" descr="mcf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3" y="4129481"/>
            <a:ext cx="4170362" cy="2674560"/>
          </a:xfrm>
          <a:prstGeom prst="rect">
            <a:avLst/>
          </a:prstGeom>
        </p:spPr>
      </p:pic>
      <p:cxnSp>
        <p:nvCxnSpPr>
          <p:cNvPr id="9" name="直线箭头连接符 8"/>
          <p:cNvCxnSpPr/>
          <p:nvPr/>
        </p:nvCxnSpPr>
        <p:spPr>
          <a:xfrm>
            <a:off x="774700" y="2081622"/>
            <a:ext cx="12700" cy="39878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20702" y="2081622"/>
            <a:ext cx="553998" cy="354447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 dirty="0" smtClean="0"/>
              <a:t>                </a:t>
            </a:r>
            <a:r>
              <a:rPr kumimoji="1" lang="en-US" altLang="zh-CN" sz="2400" b="1" dirty="0" smtClean="0">
                <a:solidFill>
                  <a:srgbClr val="FF0000"/>
                </a:solidFill>
              </a:rPr>
              <a:t>Lower is better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980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0052" y="269680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SYSMON: “Locality” and </a:t>
            </a:r>
            <a:r>
              <a:rPr kumimoji="1" lang="en-US" altLang="zh-CN" dirty="0" smtClean="0">
                <a:solidFill>
                  <a:srgbClr val="FF0000"/>
                </a:solidFill>
              </a:rPr>
              <a:t>“Hot”</a:t>
            </a:r>
            <a:r>
              <a:rPr kumimoji="1" lang="en-US" altLang="zh-CN" dirty="0" smtClean="0"/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Freq.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 descr="未命名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13" y="1727200"/>
            <a:ext cx="7867739" cy="40132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5486400" y="1727200"/>
            <a:ext cx="952500" cy="876300"/>
          </a:xfrm>
          <a:prstGeom prst="roundRect">
            <a:avLst/>
          </a:prstGeom>
          <a:noFill/>
          <a:ln w="571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346700" y="135786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Better Locality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971800" y="4686300"/>
            <a:ext cx="1168400" cy="304800"/>
          </a:xfrm>
          <a:prstGeom prst="roundRect">
            <a:avLst/>
          </a:prstGeom>
          <a:noFill/>
          <a:ln w="571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971800" y="422806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Low access Freq.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pic>
        <p:nvPicPr>
          <p:cNvPr id="3" name="图片 2" descr="未命名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585" y="3046940"/>
            <a:ext cx="558800" cy="355600"/>
          </a:xfrm>
          <a:prstGeom prst="rect">
            <a:avLst/>
          </a:prstGeom>
        </p:spPr>
      </p:pic>
      <p:pic>
        <p:nvPicPr>
          <p:cNvPr id="13" name="图片 12" descr="未命名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297" y="5400480"/>
            <a:ext cx="558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28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0" name="Rectangle 6"/>
          <p:cNvSpPr>
            <a:spLocks noGrp="1" noChangeArrowheads="1"/>
          </p:cNvSpPr>
          <p:nvPr>
            <p:ph type="title"/>
          </p:nvPr>
        </p:nvSpPr>
        <p:spPr>
          <a:xfrm>
            <a:off x="582606" y="285750"/>
            <a:ext cx="7981701" cy="884039"/>
          </a:xfrm>
        </p:spPr>
        <p:txBody>
          <a:bodyPr rIns="116994">
            <a:normAutofit fontScale="90000"/>
          </a:bodyPr>
          <a:lstStyle/>
          <a:p>
            <a:pPr marL="40182"/>
            <a:r>
              <a:rPr kumimoji="1" lang="en-US" altLang="zh-CN" sz="4000" dirty="0"/>
              <a:t>Organization of s</a:t>
            </a:r>
            <a:r>
              <a:rPr kumimoji="1" lang="en-US" altLang="zh-CN" sz="4000" dirty="0" smtClean="0"/>
              <a:t>hared </a:t>
            </a:r>
            <a:r>
              <a:rPr kumimoji="1" lang="en-US" altLang="zh-CN" sz="4000" dirty="0"/>
              <a:t>m</a:t>
            </a:r>
            <a:r>
              <a:rPr kumimoji="1" lang="en-US" altLang="zh-CN" sz="4000" dirty="0" smtClean="0"/>
              <a:t>emory </a:t>
            </a:r>
            <a:r>
              <a:rPr kumimoji="1" lang="en-US" altLang="zh-CN" sz="4000" dirty="0"/>
              <a:t>system</a:t>
            </a:r>
            <a:endParaRPr lang="en-US" sz="3800" dirty="0">
              <a:solidFill>
                <a:srgbClr val="558E28"/>
              </a:solidFill>
              <a:latin typeface="Verdana"/>
              <a:cs typeface="Verdana"/>
            </a:endParaRPr>
          </a:p>
        </p:txBody>
      </p:sp>
      <p:sp>
        <p:nvSpPr>
          <p:cNvPr id="41991" name="Rectangle 7"/>
          <p:cNvSpPr>
            <a:spLocks/>
          </p:cNvSpPr>
          <p:nvPr/>
        </p:nvSpPr>
        <p:spPr bwMode="auto">
          <a:xfrm>
            <a:off x="2196703" y="1482328"/>
            <a:ext cx="714375" cy="714375"/>
          </a:xfrm>
          <a:prstGeom prst="rect">
            <a:avLst/>
          </a:prstGeom>
          <a:solidFill>
            <a:srgbClr val="FFFFFF"/>
          </a:solidFill>
          <a:ln w="28575" cmpd="sng">
            <a:solidFill>
              <a:schemeClr val="tx1"/>
            </a:solidFill>
            <a:round/>
            <a:headEnd/>
            <a:tailEnd/>
          </a:ln>
        </p:spPr>
        <p:txBody>
          <a:bodyPr lIns="0" tIns="0" rIns="40638" bIns="0" anchor="ctr">
            <a:prstTxWarp prst="textNoShape">
              <a:avLst/>
            </a:prstTxWarp>
          </a:bodyPr>
          <a:lstStyle/>
          <a:p>
            <a:pPr marL="40182" algn="ctr"/>
            <a:r>
              <a:rPr lang="en-US" sz="1500" dirty="0">
                <a:ea typeface="Gill Sans" charset="0"/>
                <a:cs typeface="Gill Sans" charset="0"/>
              </a:rPr>
              <a:t>Core 0</a:t>
            </a:r>
          </a:p>
        </p:txBody>
      </p:sp>
      <p:sp>
        <p:nvSpPr>
          <p:cNvPr id="41992" name="Rectangle 8"/>
          <p:cNvSpPr>
            <a:spLocks/>
          </p:cNvSpPr>
          <p:nvPr/>
        </p:nvSpPr>
        <p:spPr bwMode="auto">
          <a:xfrm>
            <a:off x="3286125" y="1482328"/>
            <a:ext cx="714375" cy="714375"/>
          </a:xfrm>
          <a:prstGeom prst="rect">
            <a:avLst/>
          </a:prstGeom>
          <a:solidFill>
            <a:srgbClr val="FFFFFF"/>
          </a:solidFill>
          <a:ln w="28575" cmpd="sng">
            <a:solidFill>
              <a:schemeClr val="tx1"/>
            </a:solidFill>
            <a:round/>
            <a:headEnd/>
            <a:tailEnd/>
          </a:ln>
        </p:spPr>
        <p:txBody>
          <a:bodyPr lIns="0" tIns="0" rIns="40638" bIns="0" anchor="ctr">
            <a:prstTxWarp prst="textNoShape">
              <a:avLst/>
            </a:prstTxWarp>
          </a:bodyPr>
          <a:lstStyle/>
          <a:p>
            <a:pPr marL="40182" algn="ctr"/>
            <a:r>
              <a:rPr lang="en-US" sz="1500">
                <a:ea typeface="Gill Sans" charset="0"/>
                <a:cs typeface="Gill Sans" charset="0"/>
              </a:rPr>
              <a:t>Core 1</a:t>
            </a:r>
          </a:p>
        </p:txBody>
      </p:sp>
      <p:sp>
        <p:nvSpPr>
          <p:cNvPr id="41993" name="Rectangle 9"/>
          <p:cNvSpPr>
            <a:spLocks/>
          </p:cNvSpPr>
          <p:nvPr/>
        </p:nvSpPr>
        <p:spPr bwMode="auto">
          <a:xfrm>
            <a:off x="4375547" y="1482328"/>
            <a:ext cx="714375" cy="714375"/>
          </a:xfrm>
          <a:prstGeom prst="rect">
            <a:avLst/>
          </a:prstGeom>
          <a:solidFill>
            <a:srgbClr val="FFFFFF"/>
          </a:solidFill>
          <a:ln w="28575" cmpd="sng">
            <a:solidFill>
              <a:schemeClr val="tx1"/>
            </a:solidFill>
            <a:round/>
            <a:headEnd/>
            <a:tailEnd/>
          </a:ln>
        </p:spPr>
        <p:txBody>
          <a:bodyPr lIns="0" tIns="0" rIns="40638" bIns="0" anchor="ctr">
            <a:prstTxWarp prst="textNoShape">
              <a:avLst/>
            </a:prstTxWarp>
          </a:bodyPr>
          <a:lstStyle/>
          <a:p>
            <a:pPr marL="40182" algn="ctr"/>
            <a:r>
              <a:rPr lang="en-US" sz="1500">
                <a:ea typeface="Gill Sans" charset="0"/>
                <a:cs typeface="Gill Sans" charset="0"/>
              </a:rPr>
              <a:t>Core 2</a:t>
            </a:r>
          </a:p>
        </p:txBody>
      </p:sp>
      <p:sp>
        <p:nvSpPr>
          <p:cNvPr id="41994" name="Rectangle 10"/>
          <p:cNvSpPr>
            <a:spLocks/>
          </p:cNvSpPr>
          <p:nvPr/>
        </p:nvSpPr>
        <p:spPr bwMode="auto">
          <a:xfrm>
            <a:off x="5777508" y="1482328"/>
            <a:ext cx="776883" cy="714375"/>
          </a:xfrm>
          <a:prstGeom prst="rect">
            <a:avLst/>
          </a:prstGeom>
          <a:solidFill>
            <a:srgbClr val="FFFFFF"/>
          </a:solidFill>
          <a:ln w="28575" cmpd="sng">
            <a:solidFill>
              <a:schemeClr val="tx1"/>
            </a:solidFill>
            <a:round/>
            <a:headEnd/>
            <a:tailEnd/>
          </a:ln>
        </p:spPr>
        <p:txBody>
          <a:bodyPr lIns="0" tIns="0" rIns="40638" bIns="0" anchor="ctr">
            <a:prstTxWarp prst="textNoShape">
              <a:avLst/>
            </a:prstTxWarp>
          </a:bodyPr>
          <a:lstStyle/>
          <a:p>
            <a:pPr marL="40182" algn="ctr"/>
            <a:r>
              <a:rPr lang="en-US" sz="1500">
                <a:ea typeface="Gill Sans" charset="0"/>
                <a:cs typeface="Gill Sans" charset="0"/>
              </a:rPr>
              <a:t>Core N</a:t>
            </a:r>
          </a:p>
        </p:txBody>
      </p:sp>
      <p:sp>
        <p:nvSpPr>
          <p:cNvPr id="7179" name="Rectangle 11"/>
          <p:cNvSpPr>
            <a:spLocks/>
          </p:cNvSpPr>
          <p:nvPr/>
        </p:nvSpPr>
        <p:spPr bwMode="auto">
          <a:xfrm>
            <a:off x="3366495" y="2693794"/>
            <a:ext cx="2027039" cy="544711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40638" bIns="0" anchor="ctr">
            <a:prstTxWarp prst="textNoShape">
              <a:avLst/>
            </a:prstTxWarp>
          </a:bodyPr>
          <a:lstStyle/>
          <a:p>
            <a:pPr marL="40182" algn="ctr"/>
            <a:r>
              <a:rPr lang="en-US" sz="2100" dirty="0">
                <a:ea typeface="Gill Sans" charset="0"/>
                <a:cs typeface="Gill Sans" charset="0"/>
              </a:rPr>
              <a:t>Shared Cache</a:t>
            </a:r>
          </a:p>
        </p:txBody>
      </p:sp>
      <p:sp>
        <p:nvSpPr>
          <p:cNvPr id="7180" name="Rectangle 12"/>
          <p:cNvSpPr>
            <a:spLocks/>
          </p:cNvSpPr>
          <p:nvPr/>
        </p:nvSpPr>
        <p:spPr bwMode="auto">
          <a:xfrm>
            <a:off x="3318865" y="3541869"/>
            <a:ext cx="2113360" cy="470297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  <a:round/>
            <a:headEnd/>
            <a:tailEnd/>
          </a:ln>
        </p:spPr>
        <p:txBody>
          <a:bodyPr lIns="0" tIns="0" rIns="40638" bIns="0" anchor="ctr">
            <a:prstTxWarp prst="textNoShape">
              <a:avLst/>
            </a:prstTxWarp>
          </a:bodyPr>
          <a:lstStyle/>
          <a:p>
            <a:pPr marL="40182" algn="ctr"/>
            <a:r>
              <a:rPr lang="en-US" sz="2000" dirty="0">
                <a:ea typeface="Gill Sans" charset="0"/>
                <a:cs typeface="Gill Sans" charset="0"/>
              </a:rPr>
              <a:t>Memory Controller</a:t>
            </a:r>
          </a:p>
        </p:txBody>
      </p:sp>
      <p:sp>
        <p:nvSpPr>
          <p:cNvPr id="7181" name="Rectangle 13"/>
          <p:cNvSpPr>
            <a:spLocks/>
          </p:cNvSpPr>
          <p:nvPr/>
        </p:nvSpPr>
        <p:spPr bwMode="auto">
          <a:xfrm>
            <a:off x="2348508" y="5472285"/>
            <a:ext cx="732234" cy="714375"/>
          </a:xfrm>
          <a:prstGeom prst="rect">
            <a:avLst/>
          </a:prstGeom>
          <a:solidFill>
            <a:srgbClr val="FFFFFF"/>
          </a:solidFill>
          <a:ln w="28575" cmpd="sng">
            <a:solidFill>
              <a:schemeClr val="tx1"/>
            </a:solidFill>
            <a:round/>
            <a:headEnd/>
            <a:tailEnd/>
          </a:ln>
        </p:spPr>
        <p:txBody>
          <a:bodyPr lIns="0" tIns="0" rIns="40638" bIns="0" anchor="ctr">
            <a:prstTxWarp prst="textNoShape">
              <a:avLst/>
            </a:prstTxWarp>
          </a:bodyPr>
          <a:lstStyle/>
          <a:p>
            <a:pPr marL="40182" algn="ctr"/>
            <a:r>
              <a:rPr lang="en-US" sz="1500">
                <a:ea typeface="Gill Sans" charset="0"/>
                <a:cs typeface="Gill Sans" charset="0"/>
              </a:rPr>
              <a:t>DRAM</a:t>
            </a:r>
          </a:p>
          <a:p>
            <a:pPr marL="40182" algn="ctr"/>
            <a:r>
              <a:rPr lang="en-US" sz="1500">
                <a:ea typeface="Gill Sans" charset="0"/>
                <a:cs typeface="Gill Sans" charset="0"/>
              </a:rPr>
              <a:t>Bank 0</a:t>
            </a:r>
          </a:p>
        </p:txBody>
      </p:sp>
      <p:sp>
        <p:nvSpPr>
          <p:cNvPr id="7182" name="Rectangle 14"/>
          <p:cNvSpPr>
            <a:spLocks/>
          </p:cNvSpPr>
          <p:nvPr/>
        </p:nvSpPr>
        <p:spPr bwMode="auto">
          <a:xfrm>
            <a:off x="3196828" y="5472285"/>
            <a:ext cx="732234" cy="714375"/>
          </a:xfrm>
          <a:prstGeom prst="rect">
            <a:avLst/>
          </a:prstGeom>
          <a:solidFill>
            <a:srgbClr val="FFFFFF"/>
          </a:solidFill>
          <a:ln w="28575" cmpd="sng">
            <a:solidFill>
              <a:schemeClr val="tx1"/>
            </a:solidFill>
            <a:round/>
            <a:headEnd/>
            <a:tailEnd/>
          </a:ln>
        </p:spPr>
        <p:txBody>
          <a:bodyPr lIns="0" tIns="0" rIns="40638" bIns="0" anchor="ctr">
            <a:prstTxWarp prst="textNoShape">
              <a:avLst/>
            </a:prstTxWarp>
          </a:bodyPr>
          <a:lstStyle/>
          <a:p>
            <a:pPr marL="40182" algn="ctr"/>
            <a:r>
              <a:rPr lang="en-US" sz="1500">
                <a:ea typeface="Gill Sans" charset="0"/>
                <a:cs typeface="Gill Sans" charset="0"/>
              </a:rPr>
              <a:t>DRAM</a:t>
            </a:r>
          </a:p>
          <a:p>
            <a:pPr marL="40182" algn="ctr"/>
            <a:r>
              <a:rPr lang="en-US" sz="1500">
                <a:ea typeface="Gill Sans" charset="0"/>
                <a:cs typeface="Gill Sans" charset="0"/>
              </a:rPr>
              <a:t>Bank 1</a:t>
            </a:r>
          </a:p>
        </p:txBody>
      </p:sp>
      <p:sp>
        <p:nvSpPr>
          <p:cNvPr id="7183" name="Rectangle 15"/>
          <p:cNvSpPr>
            <a:spLocks/>
          </p:cNvSpPr>
          <p:nvPr/>
        </p:nvSpPr>
        <p:spPr bwMode="auto">
          <a:xfrm>
            <a:off x="4054078" y="5472285"/>
            <a:ext cx="732234" cy="714375"/>
          </a:xfrm>
          <a:prstGeom prst="rect">
            <a:avLst/>
          </a:prstGeom>
          <a:solidFill>
            <a:srgbClr val="FFFFFF"/>
          </a:solidFill>
          <a:ln w="28575" cmpd="sng">
            <a:solidFill>
              <a:schemeClr val="tx1"/>
            </a:solidFill>
            <a:round/>
            <a:headEnd/>
            <a:tailEnd/>
          </a:ln>
        </p:spPr>
        <p:txBody>
          <a:bodyPr lIns="0" tIns="0" rIns="40638" bIns="0" anchor="ctr">
            <a:prstTxWarp prst="textNoShape">
              <a:avLst/>
            </a:prstTxWarp>
          </a:bodyPr>
          <a:lstStyle/>
          <a:p>
            <a:pPr marL="40182" algn="ctr"/>
            <a:r>
              <a:rPr lang="en-US" sz="1500">
                <a:ea typeface="Gill Sans" charset="0"/>
                <a:cs typeface="Gill Sans" charset="0"/>
              </a:rPr>
              <a:t>DRAM Bank 2</a:t>
            </a:r>
          </a:p>
        </p:txBody>
      </p:sp>
      <p:sp>
        <p:nvSpPr>
          <p:cNvPr id="7184" name="Rectangle 16"/>
          <p:cNvSpPr>
            <a:spLocks/>
          </p:cNvSpPr>
          <p:nvPr/>
        </p:nvSpPr>
        <p:spPr bwMode="auto">
          <a:xfrm>
            <a:off x="5044158" y="5597300"/>
            <a:ext cx="190678" cy="2154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8" bIns="0">
            <a:prstTxWarp prst="textNoShape">
              <a:avLst/>
            </a:prstTxWarp>
            <a:spAutoFit/>
          </a:bodyPr>
          <a:lstStyle/>
          <a:p>
            <a:pPr marL="40182"/>
            <a:r>
              <a:rPr lang="en-US" sz="1400">
                <a:latin typeface="Arial" charset="0"/>
                <a:ea typeface="Arial" charset="0"/>
                <a:cs typeface="Arial" charset="0"/>
                <a:sym typeface="Arial" charset="0"/>
              </a:rPr>
              <a:t>...</a:t>
            </a:r>
          </a:p>
        </p:txBody>
      </p:sp>
      <p:sp>
        <p:nvSpPr>
          <p:cNvPr id="7185" name="Rectangle 17"/>
          <p:cNvSpPr>
            <a:spLocks/>
          </p:cNvSpPr>
          <p:nvPr/>
        </p:nvSpPr>
        <p:spPr bwMode="auto">
          <a:xfrm>
            <a:off x="5634633" y="5472285"/>
            <a:ext cx="794742" cy="714375"/>
          </a:xfrm>
          <a:prstGeom prst="rect">
            <a:avLst/>
          </a:prstGeom>
          <a:solidFill>
            <a:srgbClr val="FFFFFF"/>
          </a:solidFill>
          <a:ln w="28575" cmpd="sng">
            <a:solidFill>
              <a:schemeClr val="tx1"/>
            </a:solidFill>
            <a:round/>
            <a:headEnd/>
            <a:tailEnd/>
          </a:ln>
        </p:spPr>
        <p:txBody>
          <a:bodyPr lIns="0" tIns="0" rIns="40638" bIns="0" anchor="ctr">
            <a:prstTxWarp prst="textNoShape">
              <a:avLst/>
            </a:prstTxWarp>
          </a:bodyPr>
          <a:lstStyle/>
          <a:p>
            <a:pPr marL="40182" algn="ctr"/>
            <a:r>
              <a:rPr lang="en-US" sz="1500" dirty="0">
                <a:ea typeface="Gill Sans" charset="0"/>
                <a:cs typeface="Gill Sans" charset="0"/>
              </a:rPr>
              <a:t>DRAM</a:t>
            </a:r>
            <a:br>
              <a:rPr lang="en-US" sz="1500" dirty="0">
                <a:ea typeface="Gill Sans" charset="0"/>
                <a:cs typeface="Gill Sans" charset="0"/>
              </a:rPr>
            </a:br>
            <a:r>
              <a:rPr lang="en-US" sz="1500" dirty="0">
                <a:ea typeface="Gill Sans" charset="0"/>
                <a:cs typeface="Gill Sans" charset="0"/>
              </a:rPr>
              <a:t>Bank K</a:t>
            </a:r>
          </a:p>
        </p:txBody>
      </p:sp>
      <p:sp>
        <p:nvSpPr>
          <p:cNvPr id="7187" name="Line 19"/>
          <p:cNvSpPr>
            <a:spLocks noChangeShapeType="1"/>
          </p:cNvSpPr>
          <p:nvPr/>
        </p:nvSpPr>
        <p:spPr bwMode="auto">
          <a:xfrm>
            <a:off x="2553891" y="2196703"/>
            <a:ext cx="0" cy="258961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8" name="Line 20"/>
          <p:cNvSpPr>
            <a:spLocks noChangeShapeType="1"/>
          </p:cNvSpPr>
          <p:nvPr/>
        </p:nvSpPr>
        <p:spPr bwMode="auto">
          <a:xfrm>
            <a:off x="3643313" y="2169914"/>
            <a:ext cx="0" cy="28575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9" name="Line 21"/>
          <p:cNvSpPr>
            <a:spLocks noChangeShapeType="1"/>
          </p:cNvSpPr>
          <p:nvPr/>
        </p:nvSpPr>
        <p:spPr bwMode="auto">
          <a:xfrm>
            <a:off x="4732734" y="2178844"/>
            <a:ext cx="0" cy="267891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90" name="Line 22"/>
          <p:cNvSpPr>
            <a:spLocks noChangeShapeType="1"/>
          </p:cNvSpPr>
          <p:nvPr/>
        </p:nvSpPr>
        <p:spPr bwMode="auto">
          <a:xfrm>
            <a:off x="6170414" y="2178844"/>
            <a:ext cx="0" cy="267891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91" name="Line 23"/>
          <p:cNvSpPr>
            <a:spLocks noChangeShapeType="1"/>
          </p:cNvSpPr>
          <p:nvPr/>
        </p:nvSpPr>
        <p:spPr bwMode="auto">
          <a:xfrm flipH="1">
            <a:off x="4375545" y="3226595"/>
            <a:ext cx="5953" cy="315274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92" name="Line 24"/>
          <p:cNvSpPr>
            <a:spLocks noChangeShapeType="1"/>
          </p:cNvSpPr>
          <p:nvPr/>
        </p:nvSpPr>
        <p:spPr bwMode="auto">
          <a:xfrm flipH="1">
            <a:off x="4375546" y="4012166"/>
            <a:ext cx="5953" cy="799322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93" name="Line 25"/>
          <p:cNvSpPr>
            <a:spLocks noChangeShapeType="1"/>
          </p:cNvSpPr>
          <p:nvPr/>
        </p:nvSpPr>
        <p:spPr bwMode="auto">
          <a:xfrm rot="10800000" flipH="1">
            <a:off x="2705696" y="4801443"/>
            <a:ext cx="3330773" cy="1116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94" name="Line 26"/>
          <p:cNvSpPr>
            <a:spLocks noChangeShapeType="1"/>
          </p:cNvSpPr>
          <p:nvPr/>
        </p:nvSpPr>
        <p:spPr bwMode="auto">
          <a:xfrm flipH="1">
            <a:off x="2702348" y="4811488"/>
            <a:ext cx="2232" cy="684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stealth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95" name="Line 27"/>
          <p:cNvSpPr>
            <a:spLocks noChangeShapeType="1"/>
          </p:cNvSpPr>
          <p:nvPr/>
        </p:nvSpPr>
        <p:spPr bwMode="auto">
          <a:xfrm>
            <a:off x="3571875" y="4820418"/>
            <a:ext cx="0" cy="663029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stealth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96" name="Line 28"/>
          <p:cNvSpPr>
            <a:spLocks noChangeShapeType="1"/>
          </p:cNvSpPr>
          <p:nvPr/>
        </p:nvSpPr>
        <p:spPr bwMode="auto">
          <a:xfrm>
            <a:off x="4375547" y="4802558"/>
            <a:ext cx="5581" cy="66972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stealth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97" name="Line 29"/>
          <p:cNvSpPr>
            <a:spLocks noChangeShapeType="1"/>
          </p:cNvSpPr>
          <p:nvPr/>
        </p:nvSpPr>
        <p:spPr bwMode="auto">
          <a:xfrm flipH="1">
            <a:off x="6024191" y="4811488"/>
            <a:ext cx="3348" cy="66079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stealth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98" name="Line 30"/>
          <p:cNvSpPr>
            <a:spLocks noChangeShapeType="1"/>
          </p:cNvSpPr>
          <p:nvPr/>
        </p:nvSpPr>
        <p:spPr bwMode="auto">
          <a:xfrm>
            <a:off x="4375547" y="2446734"/>
            <a:ext cx="5953" cy="255985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99" name="Line 31"/>
          <p:cNvSpPr>
            <a:spLocks noChangeShapeType="1"/>
          </p:cNvSpPr>
          <p:nvPr/>
        </p:nvSpPr>
        <p:spPr bwMode="auto">
          <a:xfrm rot="10800000" flipH="1">
            <a:off x="2553891" y="2440038"/>
            <a:ext cx="3613175" cy="2120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02" name="Line 34"/>
          <p:cNvSpPr>
            <a:spLocks noChangeShapeType="1"/>
          </p:cNvSpPr>
          <p:nvPr/>
        </p:nvSpPr>
        <p:spPr bwMode="auto">
          <a:xfrm rot="10800000" flipH="1">
            <a:off x="767953" y="4596060"/>
            <a:ext cx="6292081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03" name="Rectangle 35"/>
          <p:cNvSpPr>
            <a:spLocks/>
          </p:cNvSpPr>
          <p:nvPr/>
        </p:nvSpPr>
        <p:spPr bwMode="auto">
          <a:xfrm>
            <a:off x="7095754" y="4396257"/>
            <a:ext cx="19200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8" bIns="0">
            <a:prstTxWarp prst="textNoShape">
              <a:avLst/>
            </a:prstTxWarp>
            <a:spAutoFit/>
          </a:bodyPr>
          <a:lstStyle/>
          <a:p>
            <a:pPr marL="40182"/>
            <a:r>
              <a:rPr lang="en-US" sz="2400" b="1" dirty="0">
                <a:ea typeface="Gill Sans" charset="0"/>
                <a:cs typeface="Gill Sans" charset="0"/>
              </a:rPr>
              <a:t>Chip Boundary</a:t>
            </a:r>
          </a:p>
        </p:txBody>
      </p:sp>
      <p:sp>
        <p:nvSpPr>
          <p:cNvPr id="7204" name="Rectangle 36"/>
          <p:cNvSpPr>
            <a:spLocks/>
          </p:cNvSpPr>
          <p:nvPr/>
        </p:nvSpPr>
        <p:spPr bwMode="auto">
          <a:xfrm>
            <a:off x="680889" y="4213199"/>
            <a:ext cx="104326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8" bIns="0">
            <a:prstTxWarp prst="textNoShape">
              <a:avLst/>
            </a:prstTxWarp>
            <a:spAutoFit/>
          </a:bodyPr>
          <a:lstStyle/>
          <a:p>
            <a:pPr marL="40182"/>
            <a:r>
              <a:rPr lang="en-US" sz="2400" b="1" dirty="0" smtClean="0">
                <a:ea typeface="Gill Sans" charset="0"/>
                <a:cs typeface="Gill Sans" charset="0"/>
              </a:rPr>
              <a:t>On-chip</a:t>
            </a:r>
            <a:endParaRPr lang="en-US" sz="2400" b="1" dirty="0">
              <a:ea typeface="Gill Sans" charset="0"/>
              <a:cs typeface="Gill Sans" charset="0"/>
            </a:endParaRPr>
          </a:p>
        </p:txBody>
      </p:sp>
      <p:sp>
        <p:nvSpPr>
          <p:cNvPr id="7205" name="Rectangle 37"/>
          <p:cNvSpPr>
            <a:spLocks/>
          </p:cNvSpPr>
          <p:nvPr/>
        </p:nvSpPr>
        <p:spPr bwMode="auto">
          <a:xfrm>
            <a:off x="674192" y="4579316"/>
            <a:ext cx="106294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8" bIns="0">
            <a:prstTxWarp prst="textNoShape">
              <a:avLst/>
            </a:prstTxWarp>
            <a:spAutoFit/>
          </a:bodyPr>
          <a:lstStyle/>
          <a:p>
            <a:pPr marL="40182"/>
            <a:r>
              <a:rPr lang="en-US" sz="2400" b="1" dirty="0" smtClean="0">
                <a:ea typeface="Gill Sans" charset="0"/>
                <a:cs typeface="Gill Sans" charset="0"/>
              </a:rPr>
              <a:t>Off-chip</a:t>
            </a:r>
            <a:endParaRPr lang="en-US" sz="2400" b="1" dirty="0">
              <a:ea typeface="Gill Sans" charset="0"/>
              <a:cs typeface="Gill Sans" charset="0"/>
            </a:endParaRPr>
          </a:p>
        </p:txBody>
      </p:sp>
      <p:sp>
        <p:nvSpPr>
          <p:cNvPr id="55" name="Rectangle 32"/>
          <p:cNvSpPr>
            <a:spLocks/>
          </p:cNvSpPr>
          <p:nvPr/>
        </p:nvSpPr>
        <p:spPr bwMode="auto">
          <a:xfrm>
            <a:off x="5366742" y="1714500"/>
            <a:ext cx="222744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8" bIns="0">
            <a:prstTxWarp prst="textNoShape">
              <a:avLst/>
            </a:prstTxWarp>
            <a:spAutoFit/>
          </a:bodyPr>
          <a:lstStyle/>
          <a:p>
            <a:pPr marL="40182"/>
            <a:r>
              <a:rPr lang="en-US" sz="1700">
                <a:latin typeface="Arial" charset="0"/>
                <a:ea typeface="Arial" charset="0"/>
                <a:cs typeface="Arial" charset="0"/>
                <a:sym typeface="Arial" charset="0"/>
              </a:rPr>
              <a:t>...</a:t>
            </a:r>
          </a:p>
        </p:txBody>
      </p:sp>
      <p:sp>
        <p:nvSpPr>
          <p:cNvPr id="42" name="AutoShape 18"/>
          <p:cNvSpPr>
            <a:spLocks/>
          </p:cNvSpPr>
          <p:nvPr/>
        </p:nvSpPr>
        <p:spPr bwMode="auto">
          <a:xfrm>
            <a:off x="1798860" y="1343215"/>
            <a:ext cx="5072063" cy="940359"/>
          </a:xfrm>
          <a:prstGeom prst="roundRect">
            <a:avLst>
              <a:gd name="adj" fmla="val 3417"/>
            </a:avLst>
          </a:prstGeom>
          <a:noFill/>
          <a:ln w="25400">
            <a:solidFill>
              <a:srgbClr val="D90B00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43" name="AutoShape 18"/>
          <p:cNvSpPr>
            <a:spLocks/>
          </p:cNvSpPr>
          <p:nvPr/>
        </p:nvSpPr>
        <p:spPr bwMode="auto">
          <a:xfrm>
            <a:off x="2620784" y="2602277"/>
            <a:ext cx="3503022" cy="1610922"/>
          </a:xfrm>
          <a:prstGeom prst="roundRect">
            <a:avLst>
              <a:gd name="adj" fmla="val 3417"/>
            </a:avLst>
          </a:prstGeom>
          <a:noFill/>
          <a:ln w="25400">
            <a:solidFill>
              <a:srgbClr val="D90B00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46" name="AutoShape 18"/>
          <p:cNvSpPr>
            <a:spLocks/>
          </p:cNvSpPr>
          <p:nvPr/>
        </p:nvSpPr>
        <p:spPr bwMode="auto">
          <a:xfrm>
            <a:off x="2086464" y="5007283"/>
            <a:ext cx="4601852" cy="1610922"/>
          </a:xfrm>
          <a:prstGeom prst="roundRect">
            <a:avLst>
              <a:gd name="adj" fmla="val 3417"/>
            </a:avLst>
          </a:prstGeom>
          <a:noFill/>
          <a:ln w="25400">
            <a:solidFill>
              <a:srgbClr val="D90B00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47" name="AutoShape 18"/>
          <p:cNvSpPr>
            <a:spLocks/>
          </p:cNvSpPr>
          <p:nvPr/>
        </p:nvSpPr>
        <p:spPr bwMode="auto">
          <a:xfrm>
            <a:off x="2196703" y="2588968"/>
            <a:ext cx="4357688" cy="3760761"/>
          </a:xfrm>
          <a:prstGeom prst="roundRect">
            <a:avLst>
              <a:gd name="adj" fmla="val 3417"/>
            </a:avLst>
          </a:prstGeom>
          <a:noFill/>
          <a:ln w="25400">
            <a:solidFill>
              <a:srgbClr val="D90B00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697670" y="2498672"/>
            <a:ext cx="16802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Shared Memory System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895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3" grpId="0" animBg="1"/>
      <p:bldP spid="43" grpId="1" animBg="1"/>
      <p:bldP spid="46" grpId="0" animBg="1"/>
      <p:bldP spid="46" grpId="1" animBg="1"/>
      <p:bldP spid="47" grpId="0" animBg="1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SYSMON: Random Sampling </a:t>
            </a:r>
            <a:endParaRPr kumimoji="1" lang="zh-CN" altLang="en-US" dirty="0"/>
          </a:p>
        </p:txBody>
      </p:sp>
      <p:pic>
        <p:nvPicPr>
          <p:cNvPr id="7" name="图片 6" descr="all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873" y="1521588"/>
            <a:ext cx="6280837" cy="4696650"/>
          </a:xfrm>
          <a:prstGeom prst="rect">
            <a:avLst/>
          </a:prstGeom>
        </p:spPr>
      </p:pic>
      <p:cxnSp>
        <p:nvCxnSpPr>
          <p:cNvPr id="9" name="直线连接符 8"/>
          <p:cNvCxnSpPr/>
          <p:nvPr/>
        </p:nvCxnSpPr>
        <p:spPr>
          <a:xfrm flipV="1">
            <a:off x="5408797" y="1798220"/>
            <a:ext cx="1648637" cy="21531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14300" y="1659200"/>
            <a:ext cx="36957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 smtClean="0"/>
              <a:t>-- To Handle application with Large Footprint</a:t>
            </a:r>
          </a:p>
          <a:p>
            <a:endParaRPr kumimoji="1" lang="en-US" altLang="zh-CN" sz="2200" b="1" dirty="0" smtClean="0"/>
          </a:p>
          <a:p>
            <a:r>
              <a:rPr kumimoji="1" lang="en-US" altLang="zh-CN" sz="2200" b="1" dirty="0" smtClean="0"/>
              <a:t>-- Lower sampling overhead,</a:t>
            </a:r>
          </a:p>
          <a:p>
            <a:r>
              <a:rPr kumimoji="1" lang="en-US" altLang="zh-CN" sz="2200" b="1" dirty="0"/>
              <a:t>b</a:t>
            </a:r>
            <a:r>
              <a:rPr kumimoji="1" lang="en-US" altLang="zh-CN" sz="2200" b="1" dirty="0" smtClean="0"/>
              <a:t>ut Similar results.</a:t>
            </a:r>
          </a:p>
          <a:p>
            <a:endParaRPr kumimoji="1" lang="en-US" altLang="zh-CN" sz="2200" b="1" dirty="0"/>
          </a:p>
          <a:p>
            <a:r>
              <a:rPr kumimoji="1" lang="en-US" altLang="zh-CN" sz="2200" b="1" dirty="0" smtClean="0"/>
              <a:t>-- Runtime Sampling</a:t>
            </a:r>
          </a:p>
          <a:p>
            <a:endParaRPr kumimoji="1" lang="en-US" altLang="zh-CN" sz="2200" b="1" dirty="0" smtClean="0"/>
          </a:p>
          <a:p>
            <a:r>
              <a:rPr kumimoji="1" lang="en-US" altLang="zh-CN" sz="2200" b="1" dirty="0" smtClean="0"/>
              <a:t>-- Easy to be developed</a:t>
            </a:r>
          </a:p>
          <a:p>
            <a:endParaRPr kumimoji="1" lang="en-US" altLang="zh-CN" sz="2200" b="1" dirty="0"/>
          </a:p>
          <a:p>
            <a:r>
              <a:rPr kumimoji="1" lang="en-US" altLang="zh-CN" sz="2200" b="1" dirty="0" smtClean="0"/>
              <a:t>-- Diverse platforms</a:t>
            </a:r>
            <a:endParaRPr kumimoji="1" lang="zh-CN" altLang="en-US" sz="2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09749" y="6162204"/>
            <a:ext cx="96887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F0000"/>
                </a:solidFill>
              </a:rPr>
              <a:t>5~10% PTE is enough to reflect the memory behavior 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620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38989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SYSMON: Classification based on Sampling Results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60491"/>
          </a:xfrm>
        </p:spPr>
        <p:txBody>
          <a:bodyPr/>
          <a:lstStyle/>
          <a:p>
            <a:r>
              <a:rPr kumimoji="1" lang="en-US" altLang="zh-CN" dirty="0" smtClean="0"/>
              <a:t>Weighted Page Distribution </a:t>
            </a:r>
            <a:r>
              <a:rPr kumimoji="1" lang="zh-CN" altLang="en-US" dirty="0" smtClean="0">
                <a:sym typeface="Wingdings"/>
              </a:rPr>
              <a:t>“</a:t>
            </a:r>
            <a:r>
              <a:rPr kumimoji="1" lang="en-US" altLang="zh-CN" dirty="0" smtClean="0">
                <a:sym typeface="Wingdings"/>
              </a:rPr>
              <a:t>Locality</a:t>
            </a:r>
            <a:r>
              <a:rPr kumimoji="1" lang="zh-CN" altLang="en-US" dirty="0" smtClean="0">
                <a:sym typeface="Wingdings"/>
              </a:rPr>
              <a:t>”</a:t>
            </a:r>
            <a:endParaRPr kumimoji="1" lang="en-US" altLang="zh-CN" dirty="0" smtClean="0"/>
          </a:p>
          <a:p>
            <a:pPr marL="0" indent="0">
              <a:buNone/>
            </a:pPr>
            <a:r>
              <a:rPr lang="en-US" altLang="zh-CN" sz="2300" dirty="0"/>
              <a:t>WPD= (2xVH + 1.5xH +1xM + 0.5xL + 0.1xVL) / </a:t>
            </a:r>
            <a:r>
              <a:rPr lang="en-US" altLang="zh-CN" sz="2300" dirty="0" err="1"/>
              <a:t>all_used_pages_num</a:t>
            </a:r>
            <a:r>
              <a:rPr lang="zh-CN" altLang="zh-CN" sz="2300" dirty="0"/>
              <a:t> </a:t>
            </a:r>
            <a:endParaRPr kumimoji="1" lang="zh-CN" altLang="en-US" sz="2300" dirty="0"/>
          </a:p>
        </p:txBody>
      </p:sp>
      <p:pic>
        <p:nvPicPr>
          <p:cNvPr id="4" name="图片 3" descr="Macintosh HD:Users:liulei:Desktop:未命名.tif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34" y="2675716"/>
            <a:ext cx="6288751" cy="40118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6002402" y="2652584"/>
            <a:ext cx="1896713" cy="397306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0273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2171" y="108966"/>
            <a:ext cx="9150989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Let it Run On-the-Fly!</a:t>
            </a:r>
            <a:br>
              <a:rPr kumimoji="1" lang="en-US" altLang="zh-CN" dirty="0" smtClean="0"/>
            </a:br>
            <a:r>
              <a:rPr kumimoji="1" lang="en-US" altLang="zh-CN" sz="3300" dirty="0" smtClean="0"/>
              <a:t>-- Multi-Policy Framework: Supporting Diverse Memory Allocating Policies</a:t>
            </a:r>
            <a:endParaRPr kumimoji="1" lang="zh-CN" altLang="en-US" sz="3300" dirty="0"/>
          </a:p>
        </p:txBody>
      </p:sp>
      <p:pic>
        <p:nvPicPr>
          <p:cNvPr id="4" name="图片 3" descr="Macintosh HD:Users:liulei:Desktop:未命名.tif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73" y="1433884"/>
            <a:ext cx="7999506" cy="50655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右箭头 4"/>
          <p:cNvSpPr/>
          <p:nvPr/>
        </p:nvSpPr>
        <p:spPr>
          <a:xfrm>
            <a:off x="3547798" y="2794000"/>
            <a:ext cx="866588" cy="508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右箭头 5"/>
          <p:cNvSpPr/>
          <p:nvPr/>
        </p:nvSpPr>
        <p:spPr>
          <a:xfrm rot="10800000">
            <a:off x="7903590" y="5187577"/>
            <a:ext cx="866588" cy="508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箭头 6"/>
          <p:cNvSpPr/>
          <p:nvPr/>
        </p:nvSpPr>
        <p:spPr>
          <a:xfrm rot="5400000">
            <a:off x="1832551" y="3978988"/>
            <a:ext cx="866588" cy="508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802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02158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Experimental Results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0087" y="1129532"/>
            <a:ext cx="8686800" cy="1069761"/>
          </a:xfrm>
        </p:spPr>
        <p:txBody>
          <a:bodyPr/>
          <a:lstStyle/>
          <a:p>
            <a:r>
              <a:rPr kumimoji="1" lang="en-US" altLang="zh-CN" b="1" dirty="0" smtClean="0"/>
              <a:t>Horizontal, Vertical, Random (HVR) Framework outperforms the “Horizontal” Partitioning </a:t>
            </a:r>
            <a:endParaRPr kumimoji="1" lang="zh-CN" altLang="en-US" dirty="0"/>
          </a:p>
        </p:txBody>
      </p:sp>
      <p:pic>
        <p:nvPicPr>
          <p:cNvPr id="5" name="图片 4" descr="Macintosh HD:Users:liulei:Desktop:未命名.tif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745" y="2299860"/>
            <a:ext cx="6761713" cy="41069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直线箭头连接符 10"/>
          <p:cNvCxnSpPr/>
          <p:nvPr/>
        </p:nvCxnSpPr>
        <p:spPr>
          <a:xfrm flipV="1">
            <a:off x="4119930" y="2873984"/>
            <a:ext cx="696980" cy="15489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910987" y="6371449"/>
            <a:ext cx="5949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>
                <a:solidFill>
                  <a:srgbClr val="FF0000"/>
                </a:solidFill>
              </a:rPr>
              <a:t>More experimental results can be found in our paper.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464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Conclusion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737" y="1336876"/>
            <a:ext cx="9207597" cy="5552103"/>
          </a:xfrm>
        </p:spPr>
        <p:txBody>
          <a:bodyPr>
            <a:normAutofit fontScale="92500"/>
          </a:bodyPr>
          <a:lstStyle/>
          <a:p>
            <a:r>
              <a:rPr kumimoji="1" lang="en-US" altLang="zh-CN" sz="4000" dirty="0" smtClean="0">
                <a:solidFill>
                  <a:srgbClr val="FF0000"/>
                </a:solidFill>
              </a:rPr>
              <a:t>Horizontal and Vertical Partitioning</a:t>
            </a:r>
          </a:p>
          <a:p>
            <a:pPr marL="0" indent="0">
              <a:buNone/>
            </a:pPr>
            <a:r>
              <a:rPr kumimoji="1" lang="en-US" altLang="zh-CN" dirty="0" smtClean="0">
                <a:solidFill>
                  <a:srgbClr val="FF0000"/>
                </a:solidFill>
              </a:rPr>
              <a:t>-- Brings up to 21% improvement</a:t>
            </a:r>
          </a:p>
          <a:p>
            <a:pPr marL="0" indent="0">
              <a:buNone/>
            </a:pPr>
            <a:r>
              <a:rPr kumimoji="1" lang="en-US" altLang="zh-CN" dirty="0" smtClean="0">
                <a:solidFill>
                  <a:srgbClr val="FF0000"/>
                </a:solidFill>
              </a:rPr>
              <a:t>-- Outperforms the Horizontal partitioning  </a:t>
            </a:r>
          </a:p>
          <a:p>
            <a:r>
              <a:rPr kumimoji="1" lang="en-US" altLang="zh-CN" sz="4000" dirty="0">
                <a:solidFill>
                  <a:srgbClr val="4F6228"/>
                </a:solidFill>
              </a:rPr>
              <a:t>C</a:t>
            </a:r>
            <a:r>
              <a:rPr kumimoji="1" lang="en-US" altLang="zh-CN" sz="4000" dirty="0" smtClean="0">
                <a:solidFill>
                  <a:srgbClr val="4F6228"/>
                </a:solidFill>
              </a:rPr>
              <a:t>losing the “gap” between arch. and OS</a:t>
            </a:r>
          </a:p>
          <a:p>
            <a:pPr marL="0" indent="0">
              <a:buNone/>
            </a:pPr>
            <a:r>
              <a:rPr kumimoji="1" lang="en-US" altLang="zh-CN" dirty="0" smtClean="0">
                <a:solidFill>
                  <a:srgbClr val="4F6228"/>
                </a:solidFill>
              </a:rPr>
              <a:t>-- Makes OS take advantages of arch. Features</a:t>
            </a:r>
          </a:p>
          <a:p>
            <a:pPr marL="0" indent="0">
              <a:buNone/>
            </a:pPr>
            <a:r>
              <a:rPr kumimoji="1" lang="en-US" altLang="zh-CN" dirty="0" smtClean="0">
                <a:solidFill>
                  <a:srgbClr val="4F6228"/>
                </a:solidFill>
              </a:rPr>
              <a:t>-- Application-Arch.-Aware Memory Management (HVR) </a:t>
            </a:r>
          </a:p>
          <a:p>
            <a:r>
              <a:rPr kumimoji="1" lang="en-US" altLang="zh-CN" sz="4000" dirty="0">
                <a:solidFill>
                  <a:schemeClr val="accent5">
                    <a:lumMod val="75000"/>
                  </a:schemeClr>
                </a:solidFill>
              </a:rPr>
              <a:t>Memory optimization</a:t>
            </a:r>
          </a:p>
          <a:p>
            <a:pPr marL="0" indent="0">
              <a:buNone/>
            </a:pPr>
            <a:r>
              <a:rPr kumimoji="1" lang="en-US" altLang="zh-CN" dirty="0" smtClean="0">
                <a:solidFill>
                  <a:schemeClr val="accent5">
                    <a:lumMod val="75000"/>
                  </a:schemeClr>
                </a:solidFill>
              </a:rPr>
              <a:t>-- We try to approach it from OS angle</a:t>
            </a:r>
          </a:p>
          <a:p>
            <a:pPr marL="0" indent="0">
              <a:buNone/>
            </a:pPr>
            <a:r>
              <a:rPr kumimoji="1" lang="en-US" altLang="zh-CN" dirty="0" smtClean="0">
                <a:solidFill>
                  <a:schemeClr val="accent5">
                    <a:lumMod val="75000"/>
                  </a:schemeClr>
                </a:solidFill>
              </a:rPr>
              <a:t>-- Optimizes the memory allocating/organizing in the root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594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未命名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63" y="642156"/>
            <a:ext cx="7283663" cy="534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00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97492" y="2552830"/>
            <a:ext cx="1580276" cy="1143046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连接符 5"/>
          <p:cNvCxnSpPr/>
          <p:nvPr/>
        </p:nvCxnSpPr>
        <p:spPr>
          <a:xfrm>
            <a:off x="1197491" y="2825007"/>
            <a:ext cx="158027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1205399" y="3410222"/>
            <a:ext cx="155587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1201770" y="3109373"/>
            <a:ext cx="158027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620044" y="3640735"/>
            <a:ext cx="695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Bank</a:t>
            </a:r>
            <a:endParaRPr kumimoji="1" lang="zh-CN" altLang="en-US" sz="2000" dirty="0"/>
          </a:p>
        </p:txBody>
      </p:sp>
      <p:sp>
        <p:nvSpPr>
          <p:cNvPr id="36" name="矩形 35"/>
          <p:cNvSpPr/>
          <p:nvPr/>
        </p:nvSpPr>
        <p:spPr>
          <a:xfrm>
            <a:off x="1205399" y="2178201"/>
            <a:ext cx="1576648" cy="2751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3018228" y="2878384"/>
            <a:ext cx="317500" cy="264312"/>
          </a:xfrm>
          <a:prstGeom prst="roundRect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3562210" y="2878384"/>
            <a:ext cx="317500" cy="264312"/>
          </a:xfrm>
          <a:prstGeom prst="roundRect">
            <a:avLst/>
          </a:prstGeom>
          <a:solidFill>
            <a:srgbClr val="008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1208881" y="2567040"/>
            <a:ext cx="1555874" cy="247384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1208881" y="3141122"/>
            <a:ext cx="1555874" cy="247384"/>
          </a:xfrm>
          <a:prstGeom prst="round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2" name="圆角矩形 61"/>
          <p:cNvSpPr/>
          <p:nvPr/>
        </p:nvSpPr>
        <p:spPr>
          <a:xfrm>
            <a:off x="4123128" y="2883543"/>
            <a:ext cx="317500" cy="264312"/>
          </a:xfrm>
          <a:prstGeom prst="roundRect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圆角矩形 62"/>
          <p:cNvSpPr/>
          <p:nvPr/>
        </p:nvSpPr>
        <p:spPr>
          <a:xfrm>
            <a:off x="1209679" y="2567040"/>
            <a:ext cx="1555874" cy="247384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-40266" y="1264013"/>
            <a:ext cx="9138597" cy="61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140"/>
              </a:lnSpc>
            </a:pPr>
            <a:r>
              <a:rPr lang="en-US" altLang="zh-CN" sz="2400" b="1" dirty="0" smtClean="0"/>
              <a:t>   </a:t>
            </a:r>
            <a:r>
              <a:rPr lang="en-US" altLang="zh-CN" sz="2800" b="1" dirty="0" smtClean="0"/>
              <a:t> </a:t>
            </a:r>
            <a:r>
              <a:rPr lang="en-US" altLang="zh-CN" sz="3200" b="1" dirty="0" smtClean="0"/>
              <a:t>  </a:t>
            </a:r>
            <a:r>
              <a:rPr lang="en-US" altLang="zh-CN" sz="3200" b="1" u="sng" dirty="0" smtClean="0"/>
              <a:t>Row-Buffer Conflicts </a:t>
            </a:r>
            <a:endParaRPr lang="en-US" altLang="zh-CN" sz="3200" b="1" u="sng" dirty="0"/>
          </a:p>
        </p:txBody>
      </p:sp>
      <p:sp>
        <p:nvSpPr>
          <p:cNvPr id="64" name="TextBox 17"/>
          <p:cNvSpPr txBox="1"/>
          <p:nvPr/>
        </p:nvSpPr>
        <p:spPr>
          <a:xfrm>
            <a:off x="3783488" y="2486612"/>
            <a:ext cx="4495799" cy="8953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2800" b="1" i="1" dirty="0" smtClean="0">
                <a:solidFill>
                  <a:srgbClr val="FF0000"/>
                </a:solidFill>
              </a:rPr>
              <a:t>2 times Thrashing of Row 1</a:t>
            </a:r>
            <a:r>
              <a:rPr lang="en-US" sz="2800" i="1" dirty="0" smtClean="0">
                <a:solidFill>
                  <a:srgbClr val="FF0000"/>
                </a:solidFill>
              </a:rPr>
              <a:t>: </a:t>
            </a:r>
            <a:br>
              <a:rPr lang="en-US" sz="2800" i="1" dirty="0" smtClean="0">
                <a:solidFill>
                  <a:srgbClr val="FF0000"/>
                </a:solidFill>
              </a:rPr>
            </a:br>
            <a:r>
              <a:rPr lang="en-US" sz="2800" b="1" i="1" dirty="0" smtClean="0">
                <a:solidFill>
                  <a:srgbClr val="FF0000"/>
                </a:solidFill>
              </a:rPr>
              <a:t>increases latency</a:t>
            </a:r>
            <a:endParaRPr lang="en-US" sz="2800" b="1" i="1" dirty="0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55367" y="2117280"/>
            <a:ext cx="126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Row-Buffer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0" y="4140458"/>
            <a:ext cx="918335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300" b="1" dirty="0" smtClean="0"/>
              <a:t>Memory Latency = N*</a:t>
            </a:r>
            <a:r>
              <a:rPr kumimoji="1" lang="en-US" altLang="zh-CN" sz="2300" b="1" dirty="0" err="1" smtClean="0"/>
              <a:t>tRC</a:t>
            </a:r>
            <a:r>
              <a:rPr kumimoji="1" lang="en-US" altLang="zh-CN" sz="2300" b="1" dirty="0" smtClean="0"/>
              <a:t> (Caused by Row-Buffer Thrashing) + I/O Latency</a:t>
            </a:r>
            <a:endParaRPr kumimoji="1" lang="zh-CN" altLang="en-US" sz="2300" b="1" dirty="0"/>
          </a:p>
        </p:txBody>
      </p:sp>
      <p:cxnSp>
        <p:nvCxnSpPr>
          <p:cNvPr id="9" name="直线箭头连接符 8"/>
          <p:cNvCxnSpPr/>
          <p:nvPr/>
        </p:nvCxnSpPr>
        <p:spPr>
          <a:xfrm>
            <a:off x="496451" y="2694862"/>
            <a:ext cx="580884" cy="0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2404812" y="4605918"/>
            <a:ext cx="49227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图片 20" descr="Macintosh HD:Users:liulei:Desktop:未命名.tif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11" y="4728626"/>
            <a:ext cx="8051944" cy="17418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sp>
        <p:nvSpPr>
          <p:cNvPr id="22" name="矩形 21"/>
          <p:cNvSpPr/>
          <p:nvPr/>
        </p:nvSpPr>
        <p:spPr>
          <a:xfrm>
            <a:off x="2421680" y="4719621"/>
            <a:ext cx="6188675" cy="174180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标题 1"/>
          <p:cNvSpPr>
            <a:spLocks noGrp="1"/>
          </p:cNvSpPr>
          <p:nvPr>
            <p:ph type="title"/>
          </p:nvPr>
        </p:nvSpPr>
        <p:spPr>
          <a:xfrm>
            <a:off x="507999" y="180737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Interferences on DRAM Banks</a:t>
            </a:r>
            <a:br>
              <a:rPr kumimoji="1" lang="en-US" altLang="zh-CN" dirty="0" smtClean="0"/>
            </a:br>
            <a:r>
              <a:rPr kumimoji="1" lang="en-US" altLang="zh-CN" dirty="0" smtClean="0"/>
              <a:t>                                    -- DRAM Conflicts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4353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84 -0.00024 C 0.01684 4.81481E-6 -0.05677 -0.02385 -0.13021 -0.0467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61" y="-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1111E-6 -1.11111E-6 C 6.11111E-6 -1.11111E-6 6.11111E-6 -0.02708 6.11111E-6 -0.05393 " pathEditMode="relative" ptsTypes="aA">
                                      <p:cBhvr>
                                        <p:cTn id="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C 5E-6 -3.7037E-6 -0.0717 0.01829 -0.14323 0.03704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0" y="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10"/>
                            </p:stCondLst>
                            <p:childTnLst>
                              <p:par>
                                <p:cTn id="2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 0 -0.06875 0 -0.1375 " pathEditMode="relative" ptsTypes="aA">
                                      <p:cBhvr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1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-0.00093 C -0.00034 -0.0007 -0.16059 -0.02408 -0.32083 -0.04722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4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10"/>
                            </p:stCondLst>
                            <p:childTnLst>
                              <p:par>
                                <p:cTn id="3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1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1111E-6 -1.11111E-6 C 6.11111E-6 -1.11111E-6 6.11111E-6 -0.02708 6.11111E-6 -0.05393 " pathEditMode="relative" ptsTypes="aA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51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50" grpId="0" animBg="1"/>
      <p:bldP spid="50" grpId="1" animBg="1"/>
      <p:bldP spid="59" grpId="0" animBg="1"/>
      <p:bldP spid="59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The Performance Lost</a:t>
            </a:r>
            <a:r>
              <a:rPr kumimoji="1" lang="en-US" altLang="zh-CN" b="1" dirty="0" smtClean="0"/>
              <a:t/>
            </a:r>
            <a:br>
              <a:rPr kumimoji="1" lang="en-US" altLang="zh-CN" b="1" dirty="0" smtClean="0"/>
            </a:br>
            <a:r>
              <a:rPr kumimoji="1" lang="en-US" altLang="zh-CN" dirty="0" smtClean="0"/>
              <a:t>     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    </a:t>
            </a:r>
            <a:r>
              <a:rPr kumimoji="1" lang="en-US" altLang="zh-CN" sz="3600" dirty="0" smtClean="0"/>
              <a:t>-- Caused by Inter-thread Interferences</a:t>
            </a:r>
            <a:endParaRPr kumimoji="1" lang="zh-CN" altLang="en-US" sz="3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862514"/>
            <a:ext cx="8229600" cy="3549335"/>
          </a:xfrm>
        </p:spPr>
        <p:txBody>
          <a:bodyPr/>
          <a:lstStyle/>
          <a:p>
            <a:r>
              <a:rPr lang="en-US" dirty="0">
                <a:latin typeface="Calibri" charset="0"/>
                <a:ea typeface="宋体" charset="0"/>
              </a:rPr>
              <a:t>Shared cache</a:t>
            </a:r>
            <a:r>
              <a:rPr lang="en-US" baseline="30000" dirty="0">
                <a:latin typeface="Calibri" charset="0"/>
                <a:ea typeface="宋体" charset="0"/>
              </a:rPr>
              <a:t>[Zhuravlev+,ASPLOS10]</a:t>
            </a:r>
            <a:endParaRPr lang="en-US" sz="2400" baseline="30000" dirty="0">
              <a:latin typeface="Calibri" charset="0"/>
              <a:ea typeface="宋体" charset="0"/>
            </a:endParaRPr>
          </a:p>
          <a:p>
            <a:pPr lvl="1"/>
            <a:r>
              <a:rPr lang="en-US" dirty="0">
                <a:solidFill>
                  <a:srgbClr val="FF0000"/>
                </a:solidFill>
                <a:latin typeface="Calibri" charset="0"/>
                <a:ea typeface="宋体" charset="0"/>
              </a:rPr>
              <a:t>50%</a:t>
            </a:r>
            <a:r>
              <a:rPr lang="en-US" dirty="0">
                <a:latin typeface="Calibri" charset="0"/>
                <a:ea typeface="宋体" charset="0"/>
              </a:rPr>
              <a:t> performance degradation</a:t>
            </a:r>
          </a:p>
          <a:p>
            <a:endParaRPr lang="en-US" dirty="0">
              <a:latin typeface="Calibri" charset="0"/>
              <a:ea typeface="宋体" charset="0"/>
            </a:endParaRPr>
          </a:p>
          <a:p>
            <a:r>
              <a:rPr lang="en-US" dirty="0">
                <a:latin typeface="Calibri" charset="0"/>
                <a:ea typeface="宋体" charset="0"/>
              </a:rPr>
              <a:t>Shared DRAM</a:t>
            </a:r>
            <a:r>
              <a:rPr lang="en-US" baseline="30000" dirty="0">
                <a:latin typeface="Calibri" charset="0"/>
                <a:ea typeface="宋体" charset="0"/>
              </a:rPr>
              <a:t>[Moscibroda+,</a:t>
            </a:r>
            <a:r>
              <a:rPr lang="en-US" baseline="30000" dirty="0" smtClean="0">
                <a:latin typeface="Calibri" charset="0"/>
                <a:ea typeface="宋体" charset="0"/>
              </a:rPr>
              <a:t>Security06, </a:t>
            </a:r>
            <a:r>
              <a:rPr lang="en-US" baseline="30000" dirty="0" err="1" smtClean="0">
                <a:latin typeface="Calibri" charset="0"/>
                <a:ea typeface="宋体" charset="0"/>
              </a:rPr>
              <a:t>Onur</a:t>
            </a:r>
            <a:r>
              <a:rPr lang="en-US" baseline="30000" dirty="0" smtClean="0">
                <a:latin typeface="Calibri" charset="0"/>
                <a:ea typeface="宋体" charset="0"/>
              </a:rPr>
              <a:t>]</a:t>
            </a:r>
            <a:endParaRPr lang="en-US" baseline="30000" dirty="0">
              <a:latin typeface="Calibri" charset="0"/>
              <a:ea typeface="宋体" charset="0"/>
            </a:endParaRPr>
          </a:p>
          <a:p>
            <a:pPr lvl="1"/>
            <a:r>
              <a:rPr lang="en-US" dirty="0">
                <a:latin typeface="Calibri" charset="0"/>
                <a:ea typeface="宋体" charset="0"/>
              </a:rPr>
              <a:t>Unfair: </a:t>
            </a:r>
            <a:r>
              <a:rPr lang="en-US" dirty="0">
                <a:solidFill>
                  <a:srgbClr val="FF0000"/>
                </a:solidFill>
                <a:latin typeface="Calibri" charset="0"/>
                <a:ea typeface="宋体" charset="0"/>
              </a:rPr>
              <a:t>1.09x </a:t>
            </a:r>
            <a:r>
              <a:rPr lang="en-US" dirty="0" err="1">
                <a:solidFill>
                  <a:srgbClr val="FF0000"/>
                </a:solidFill>
                <a:latin typeface="Calibri" charset="0"/>
                <a:ea typeface="宋体" charset="0"/>
              </a:rPr>
              <a:t>v.s</a:t>
            </a:r>
            <a:r>
              <a:rPr lang="en-US" dirty="0">
                <a:solidFill>
                  <a:srgbClr val="FF0000"/>
                </a:solidFill>
                <a:latin typeface="Calibri" charset="0"/>
                <a:ea typeface="宋体" charset="0"/>
              </a:rPr>
              <a:t>. 11.35x</a:t>
            </a:r>
            <a:r>
              <a:rPr lang="en-US" dirty="0">
                <a:latin typeface="Calibri" charset="0"/>
                <a:ea typeface="宋体" charset="0"/>
              </a:rPr>
              <a:t> </a:t>
            </a:r>
            <a:endParaRPr lang="en-US" dirty="0" smtClean="0">
              <a:latin typeface="Calibri" charset="0"/>
              <a:ea typeface="宋体" charset="0"/>
            </a:endParaRPr>
          </a:p>
          <a:p>
            <a:pPr lvl="1"/>
            <a:r>
              <a:rPr lang="en-US" dirty="0" smtClean="0">
                <a:latin typeface="Calibri" charset="0"/>
                <a:ea typeface="宋体" charset="0"/>
              </a:rPr>
              <a:t>System slowdown: </a:t>
            </a:r>
            <a:r>
              <a:rPr lang="en-US" dirty="0" smtClean="0">
                <a:solidFill>
                  <a:srgbClr val="FF0000"/>
                </a:solidFill>
                <a:latin typeface="Calibri" charset="0"/>
                <a:ea typeface="宋体" charset="0"/>
              </a:rPr>
              <a:t>2.9x </a:t>
            </a:r>
            <a:r>
              <a:rPr lang="en-US" altLang="zh-CN" dirty="0" err="1">
                <a:solidFill>
                  <a:srgbClr val="FF0000"/>
                </a:solidFill>
                <a:latin typeface="Calibri" charset="0"/>
                <a:ea typeface="宋体" charset="0"/>
              </a:rPr>
              <a:t>v.s</a:t>
            </a:r>
            <a:r>
              <a:rPr lang="en-US" altLang="zh-CN" dirty="0">
                <a:solidFill>
                  <a:srgbClr val="FF0000"/>
                </a:solidFill>
                <a:latin typeface="Calibri" charset="0"/>
                <a:ea typeface="宋体" charset="0"/>
              </a:rPr>
              <a:t>.</a:t>
            </a:r>
            <a:r>
              <a:rPr lang="en-US" dirty="0" smtClean="0">
                <a:solidFill>
                  <a:srgbClr val="FF0000"/>
                </a:solidFill>
                <a:latin typeface="Calibri" charset="0"/>
                <a:ea typeface="宋体" charset="0"/>
              </a:rPr>
              <a:t> 6x</a:t>
            </a: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  <a:latin typeface="Calibri" charset="0"/>
              <a:ea typeface="宋体" charset="0"/>
            </a:endParaRPr>
          </a:p>
          <a:p>
            <a:pPr marL="457200" lvl="1" indent="0">
              <a:buNone/>
            </a:pPr>
            <a:endParaRPr lang="en-US" dirty="0" smtClean="0">
              <a:solidFill>
                <a:srgbClr val="FF0000"/>
              </a:solidFill>
              <a:latin typeface="Calibri" charset="0"/>
              <a:ea typeface="宋体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6351" y="5675557"/>
            <a:ext cx="92316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 smtClean="0">
                <a:solidFill>
                  <a:srgbClr val="FF0000"/>
                </a:solidFill>
              </a:rPr>
              <a:t>Impact Overall System Performance and </a:t>
            </a:r>
            <a:r>
              <a:rPr kumimoji="1" lang="en-US" altLang="zh-CN" sz="3000" dirty="0" err="1" smtClean="0">
                <a:solidFill>
                  <a:srgbClr val="FF0000"/>
                </a:solidFill>
              </a:rPr>
              <a:t>QoS</a:t>
            </a:r>
            <a:r>
              <a:rPr kumimoji="1" lang="en-US" altLang="zh-CN" sz="3000" dirty="0" smtClean="0">
                <a:solidFill>
                  <a:srgbClr val="FF0000"/>
                </a:solidFill>
              </a:rPr>
              <a:t> Seriously! </a:t>
            </a:r>
            <a:endParaRPr kumimoji="1" lang="zh-CN" altLang="en-U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565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7510" y="1985075"/>
            <a:ext cx="8489995" cy="1837640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 smtClean="0"/>
              <a:t>Topic 1: Optimizing Memory System by OS Approaches  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/>
              <a:t>-- “Horizontal” Memory Policies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57983" y="6302419"/>
            <a:ext cx="9207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>
                <a:solidFill>
                  <a:srgbClr val="FF0000"/>
                </a:solidFill>
              </a:rPr>
              <a:t>Most of the contents are in our PACT-2012 and ACM TACO-2014 Papers.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29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>
                <a:latin typeface="Calibri" charset="0"/>
                <a:ea typeface="宋体" charset="0"/>
              </a:rPr>
              <a:t>Page-Coloring Partitioning Approach</a:t>
            </a:r>
            <a:endParaRPr lang="zh-CN" altLang="en-US" sz="4000">
              <a:latin typeface="Calibri" charset="0"/>
              <a:ea typeface="宋体" charset="0"/>
            </a:endParaRPr>
          </a:p>
        </p:txBody>
      </p:sp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011030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>
                <a:latin typeface="Calibri" charset="0"/>
                <a:ea typeface="宋体" charset="0"/>
              </a:rPr>
              <a:t>Page</a:t>
            </a:r>
            <a:r>
              <a:rPr lang="en-US" altLang="zh-CN" dirty="0">
                <a:latin typeface="Calibri" charset="0"/>
                <a:ea typeface="宋体" charset="0"/>
              </a:rPr>
              <a:t>-</a:t>
            </a:r>
            <a:r>
              <a:rPr lang="en-US" altLang="zh-CN" dirty="0" smtClean="0">
                <a:latin typeface="Calibri" charset="0"/>
                <a:ea typeface="宋体" charset="0"/>
              </a:rPr>
              <a:t>coloring </a:t>
            </a:r>
            <a:r>
              <a:rPr lang="en-US" altLang="zh-CN" dirty="0">
                <a:latin typeface="Calibri" charset="0"/>
                <a:ea typeface="宋体" charset="0"/>
              </a:rPr>
              <a:t>technique has been proposed to partition cache. </a:t>
            </a:r>
            <a:endParaRPr lang="zh-CN" altLang="en-US" dirty="0">
              <a:latin typeface="Calibri" charset="0"/>
              <a:ea typeface="宋体" charset="0"/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4190076" y="3138776"/>
            <a:ext cx="758248" cy="425256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7" name="右箭头 196"/>
          <p:cNvSpPr/>
          <p:nvPr/>
        </p:nvSpPr>
        <p:spPr>
          <a:xfrm>
            <a:off x="4190076" y="4037982"/>
            <a:ext cx="758248" cy="425256"/>
          </a:xfrm>
          <a:prstGeom prst="rightArrow">
            <a:avLst/>
          </a:prstGeom>
          <a:solidFill>
            <a:srgbClr val="C0504D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8" name="右箭头 197"/>
          <p:cNvSpPr/>
          <p:nvPr/>
        </p:nvSpPr>
        <p:spPr>
          <a:xfrm>
            <a:off x="4190076" y="4947966"/>
            <a:ext cx="758248" cy="425256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016444" y="4960233"/>
            <a:ext cx="2179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0000FF"/>
                </a:solidFill>
              </a:rPr>
              <a:t>Cache Set Bits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35840" name="文本框 35839"/>
          <p:cNvSpPr txBox="1"/>
          <p:nvPr/>
        </p:nvSpPr>
        <p:spPr>
          <a:xfrm>
            <a:off x="4209032" y="2800856"/>
            <a:ext cx="87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00</a:t>
            </a:r>
            <a:endParaRPr kumimoji="1" lang="zh-CN" altLang="en-US" sz="2400" dirty="0"/>
          </a:p>
        </p:txBody>
      </p:sp>
      <p:sp>
        <p:nvSpPr>
          <p:cNvPr id="199" name="文本框 198"/>
          <p:cNvSpPr txBox="1"/>
          <p:nvPr/>
        </p:nvSpPr>
        <p:spPr>
          <a:xfrm>
            <a:off x="4209031" y="3693353"/>
            <a:ext cx="87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01</a:t>
            </a:r>
            <a:endParaRPr kumimoji="1" lang="zh-CN" altLang="en-US" sz="2400" dirty="0"/>
          </a:p>
        </p:txBody>
      </p:sp>
      <p:sp>
        <p:nvSpPr>
          <p:cNvPr id="200" name="文本框 199"/>
          <p:cNvSpPr txBox="1"/>
          <p:nvPr/>
        </p:nvSpPr>
        <p:spPr>
          <a:xfrm>
            <a:off x="4190075" y="4603385"/>
            <a:ext cx="87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10</a:t>
            </a:r>
            <a:endParaRPr kumimoji="1" lang="zh-CN" altLang="en-US" sz="2400" dirty="0"/>
          </a:p>
        </p:txBody>
      </p:sp>
      <p:sp>
        <p:nvSpPr>
          <p:cNvPr id="201" name="文本框 200"/>
          <p:cNvSpPr txBox="1"/>
          <p:nvPr/>
        </p:nvSpPr>
        <p:spPr>
          <a:xfrm>
            <a:off x="4190075" y="5530945"/>
            <a:ext cx="87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11</a:t>
            </a:r>
            <a:endParaRPr kumimoji="1" lang="zh-CN" altLang="en-US" sz="2400" dirty="0"/>
          </a:p>
        </p:txBody>
      </p:sp>
      <p:sp>
        <p:nvSpPr>
          <p:cNvPr id="35841" name="矩形 35840"/>
          <p:cNvSpPr/>
          <p:nvPr/>
        </p:nvSpPr>
        <p:spPr>
          <a:xfrm>
            <a:off x="5085128" y="2895676"/>
            <a:ext cx="758248" cy="42525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2" name="矩形 201"/>
          <p:cNvSpPr/>
          <p:nvPr/>
        </p:nvSpPr>
        <p:spPr>
          <a:xfrm>
            <a:off x="5843376" y="2895676"/>
            <a:ext cx="758248" cy="42525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3" name="矩形 202"/>
          <p:cNvSpPr/>
          <p:nvPr/>
        </p:nvSpPr>
        <p:spPr>
          <a:xfrm>
            <a:off x="6601624" y="2895676"/>
            <a:ext cx="758248" cy="42525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4" name="矩形 203"/>
          <p:cNvSpPr/>
          <p:nvPr/>
        </p:nvSpPr>
        <p:spPr>
          <a:xfrm>
            <a:off x="7359872" y="2895676"/>
            <a:ext cx="758248" cy="42525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5" name="矩形 204"/>
          <p:cNvSpPr/>
          <p:nvPr/>
        </p:nvSpPr>
        <p:spPr>
          <a:xfrm>
            <a:off x="5085880" y="3351404"/>
            <a:ext cx="758248" cy="42525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6" name="矩形 205"/>
          <p:cNvSpPr/>
          <p:nvPr/>
        </p:nvSpPr>
        <p:spPr>
          <a:xfrm>
            <a:off x="5844128" y="3351404"/>
            <a:ext cx="758248" cy="42525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7" name="矩形 206"/>
          <p:cNvSpPr/>
          <p:nvPr/>
        </p:nvSpPr>
        <p:spPr>
          <a:xfrm>
            <a:off x="6602376" y="3351404"/>
            <a:ext cx="758248" cy="42525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8" name="矩形 207"/>
          <p:cNvSpPr/>
          <p:nvPr/>
        </p:nvSpPr>
        <p:spPr>
          <a:xfrm>
            <a:off x="7360624" y="3351404"/>
            <a:ext cx="758248" cy="42525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9" name="矩形 208"/>
          <p:cNvSpPr/>
          <p:nvPr/>
        </p:nvSpPr>
        <p:spPr>
          <a:xfrm>
            <a:off x="5085880" y="3825354"/>
            <a:ext cx="758248" cy="42525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0" name="矩形 209"/>
          <p:cNvSpPr/>
          <p:nvPr/>
        </p:nvSpPr>
        <p:spPr>
          <a:xfrm>
            <a:off x="5844128" y="3825354"/>
            <a:ext cx="758248" cy="42525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1" name="矩形 210"/>
          <p:cNvSpPr/>
          <p:nvPr/>
        </p:nvSpPr>
        <p:spPr>
          <a:xfrm>
            <a:off x="6602376" y="3825354"/>
            <a:ext cx="758248" cy="42525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2" name="矩形 211"/>
          <p:cNvSpPr/>
          <p:nvPr/>
        </p:nvSpPr>
        <p:spPr>
          <a:xfrm>
            <a:off x="7360624" y="3825354"/>
            <a:ext cx="758248" cy="42525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3" name="矩形 212"/>
          <p:cNvSpPr/>
          <p:nvPr/>
        </p:nvSpPr>
        <p:spPr>
          <a:xfrm>
            <a:off x="5086632" y="4281082"/>
            <a:ext cx="758248" cy="42525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4" name="矩形 213"/>
          <p:cNvSpPr/>
          <p:nvPr/>
        </p:nvSpPr>
        <p:spPr>
          <a:xfrm>
            <a:off x="5844880" y="4281082"/>
            <a:ext cx="758248" cy="42525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5" name="矩形 214"/>
          <p:cNvSpPr/>
          <p:nvPr/>
        </p:nvSpPr>
        <p:spPr>
          <a:xfrm>
            <a:off x="6603128" y="4281082"/>
            <a:ext cx="758248" cy="42525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6" name="矩形 215"/>
          <p:cNvSpPr/>
          <p:nvPr/>
        </p:nvSpPr>
        <p:spPr>
          <a:xfrm>
            <a:off x="7361376" y="4281082"/>
            <a:ext cx="758248" cy="42525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7" name="矩形 216"/>
          <p:cNvSpPr/>
          <p:nvPr/>
        </p:nvSpPr>
        <p:spPr>
          <a:xfrm>
            <a:off x="5085880" y="4735338"/>
            <a:ext cx="758248" cy="42525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8" name="矩形 217"/>
          <p:cNvSpPr/>
          <p:nvPr/>
        </p:nvSpPr>
        <p:spPr>
          <a:xfrm>
            <a:off x="5844128" y="4735338"/>
            <a:ext cx="758248" cy="42525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9" name="矩形 218"/>
          <p:cNvSpPr/>
          <p:nvPr/>
        </p:nvSpPr>
        <p:spPr>
          <a:xfrm>
            <a:off x="6602376" y="4735338"/>
            <a:ext cx="758248" cy="42525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0" name="矩形 219"/>
          <p:cNvSpPr/>
          <p:nvPr/>
        </p:nvSpPr>
        <p:spPr>
          <a:xfrm>
            <a:off x="7360624" y="4735338"/>
            <a:ext cx="758248" cy="42525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1" name="矩形 220"/>
          <p:cNvSpPr/>
          <p:nvPr/>
        </p:nvSpPr>
        <p:spPr>
          <a:xfrm>
            <a:off x="5086632" y="5191066"/>
            <a:ext cx="758248" cy="42525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2" name="矩形 221"/>
          <p:cNvSpPr/>
          <p:nvPr/>
        </p:nvSpPr>
        <p:spPr>
          <a:xfrm>
            <a:off x="5844880" y="5191066"/>
            <a:ext cx="758248" cy="42525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3" name="矩形 222"/>
          <p:cNvSpPr/>
          <p:nvPr/>
        </p:nvSpPr>
        <p:spPr>
          <a:xfrm>
            <a:off x="6603128" y="5191066"/>
            <a:ext cx="758248" cy="42525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4" name="矩形 223"/>
          <p:cNvSpPr/>
          <p:nvPr/>
        </p:nvSpPr>
        <p:spPr>
          <a:xfrm>
            <a:off x="7361376" y="5191066"/>
            <a:ext cx="758248" cy="42525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5845" name="直线连接符 35844"/>
          <p:cNvCxnSpPr/>
          <p:nvPr/>
        </p:nvCxnSpPr>
        <p:spPr>
          <a:xfrm>
            <a:off x="5839241" y="2888252"/>
            <a:ext cx="0" cy="36387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直线连接符 224"/>
          <p:cNvCxnSpPr/>
          <p:nvPr/>
        </p:nvCxnSpPr>
        <p:spPr>
          <a:xfrm>
            <a:off x="6598233" y="2895676"/>
            <a:ext cx="0" cy="3631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直线连接符 225"/>
          <p:cNvCxnSpPr/>
          <p:nvPr/>
        </p:nvCxnSpPr>
        <p:spPr>
          <a:xfrm>
            <a:off x="7337517" y="2888988"/>
            <a:ext cx="0" cy="3638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直线连接符 226"/>
          <p:cNvCxnSpPr/>
          <p:nvPr/>
        </p:nvCxnSpPr>
        <p:spPr>
          <a:xfrm>
            <a:off x="5081754" y="2888988"/>
            <a:ext cx="5630" cy="3638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直线连接符 227"/>
          <p:cNvCxnSpPr/>
          <p:nvPr/>
        </p:nvCxnSpPr>
        <p:spPr>
          <a:xfrm>
            <a:off x="8133669" y="2888988"/>
            <a:ext cx="5639" cy="3638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847" name="文本框 35846"/>
          <p:cNvSpPr txBox="1"/>
          <p:nvPr/>
        </p:nvSpPr>
        <p:spPr>
          <a:xfrm>
            <a:off x="5043856" y="2318695"/>
            <a:ext cx="3088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/>
              <a:t>Four-way Associativity</a:t>
            </a:r>
            <a:endParaRPr kumimoji="1" lang="zh-CN" altLang="en-US" sz="2400" b="1" dirty="0"/>
          </a:p>
        </p:txBody>
      </p:sp>
      <p:sp>
        <p:nvSpPr>
          <p:cNvPr id="35848" name="文本框 35847"/>
          <p:cNvSpPr txBox="1"/>
          <p:nvPr/>
        </p:nvSpPr>
        <p:spPr>
          <a:xfrm>
            <a:off x="8286823" y="3914924"/>
            <a:ext cx="553998" cy="18300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 sz="2400" b="1" dirty="0" smtClean="0"/>
              <a:t>Cache Sets</a:t>
            </a:r>
            <a:endParaRPr kumimoji="1" lang="zh-CN" altLang="en-US" sz="2400" b="1" dirty="0"/>
          </a:p>
        </p:txBody>
      </p:sp>
      <p:sp>
        <p:nvSpPr>
          <p:cNvPr id="229" name="矩形 228"/>
          <p:cNvSpPr/>
          <p:nvPr/>
        </p:nvSpPr>
        <p:spPr>
          <a:xfrm>
            <a:off x="5086632" y="5646058"/>
            <a:ext cx="758248" cy="4252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0" name="矩形 229"/>
          <p:cNvSpPr/>
          <p:nvPr/>
        </p:nvSpPr>
        <p:spPr>
          <a:xfrm>
            <a:off x="5844880" y="5646058"/>
            <a:ext cx="758248" cy="4252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1" name="矩形 230"/>
          <p:cNvSpPr/>
          <p:nvPr/>
        </p:nvSpPr>
        <p:spPr>
          <a:xfrm>
            <a:off x="6603128" y="5646058"/>
            <a:ext cx="758248" cy="4252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2" name="矩形 231"/>
          <p:cNvSpPr/>
          <p:nvPr/>
        </p:nvSpPr>
        <p:spPr>
          <a:xfrm>
            <a:off x="7361376" y="5646058"/>
            <a:ext cx="758248" cy="4252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3" name="矩形 232"/>
          <p:cNvSpPr/>
          <p:nvPr/>
        </p:nvSpPr>
        <p:spPr>
          <a:xfrm>
            <a:off x="5087384" y="6101786"/>
            <a:ext cx="758248" cy="4252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4" name="矩形 233"/>
          <p:cNvSpPr/>
          <p:nvPr/>
        </p:nvSpPr>
        <p:spPr>
          <a:xfrm>
            <a:off x="5845632" y="6101786"/>
            <a:ext cx="758248" cy="4252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5" name="矩形 234"/>
          <p:cNvSpPr/>
          <p:nvPr/>
        </p:nvSpPr>
        <p:spPr>
          <a:xfrm>
            <a:off x="6603880" y="6101786"/>
            <a:ext cx="758248" cy="4252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6" name="矩形 235"/>
          <p:cNvSpPr/>
          <p:nvPr/>
        </p:nvSpPr>
        <p:spPr>
          <a:xfrm>
            <a:off x="7362128" y="6101786"/>
            <a:ext cx="758248" cy="4252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7" name="右箭头 236"/>
          <p:cNvSpPr/>
          <p:nvPr/>
        </p:nvSpPr>
        <p:spPr>
          <a:xfrm>
            <a:off x="4209784" y="5877644"/>
            <a:ext cx="758248" cy="425256"/>
          </a:xfrm>
          <a:prstGeom prst="rightArrow">
            <a:avLst/>
          </a:prstGeom>
          <a:solidFill>
            <a:srgbClr val="558ED5"/>
          </a:solidFill>
          <a:ln>
            <a:solidFill>
              <a:srgbClr val="558ED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8" name="TextBox 95"/>
          <p:cNvSpPr txBox="1">
            <a:spLocks noChangeArrowheads="1"/>
          </p:cNvSpPr>
          <p:nvPr/>
        </p:nvSpPr>
        <p:spPr bwMode="auto">
          <a:xfrm>
            <a:off x="676230" y="2578078"/>
            <a:ext cx="2819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rgbClr val="0000FF"/>
                </a:solidFill>
              </a:rPr>
              <a:t>Physical address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35851" name="矩形 35850"/>
          <p:cNvSpPr/>
          <p:nvPr/>
        </p:nvSpPr>
        <p:spPr>
          <a:xfrm>
            <a:off x="284342" y="3832732"/>
            <a:ext cx="3544811" cy="58032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5853" name="直线连接符 35852"/>
          <p:cNvCxnSpPr/>
          <p:nvPr/>
        </p:nvCxnSpPr>
        <p:spPr>
          <a:xfrm>
            <a:off x="1762926" y="3851690"/>
            <a:ext cx="0" cy="551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直线连接符 258"/>
          <p:cNvCxnSpPr/>
          <p:nvPr/>
        </p:nvCxnSpPr>
        <p:spPr>
          <a:xfrm>
            <a:off x="1972194" y="3852426"/>
            <a:ext cx="0" cy="551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直线连接符 259"/>
          <p:cNvCxnSpPr/>
          <p:nvPr/>
        </p:nvCxnSpPr>
        <p:spPr>
          <a:xfrm>
            <a:off x="2180710" y="3852426"/>
            <a:ext cx="0" cy="551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" name="右大括号 260"/>
          <p:cNvSpPr/>
          <p:nvPr/>
        </p:nvSpPr>
        <p:spPr bwMode="auto">
          <a:xfrm rot="5400000" flipH="1">
            <a:off x="999691" y="2787718"/>
            <a:ext cx="257154" cy="1687853"/>
          </a:xfrm>
          <a:prstGeom prst="rightBrace">
            <a:avLst>
              <a:gd name="adj1" fmla="val 4813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62" name="右大括号 261"/>
          <p:cNvSpPr/>
          <p:nvPr/>
        </p:nvSpPr>
        <p:spPr bwMode="auto">
          <a:xfrm rot="5400000" flipH="1">
            <a:off x="2754612" y="2704638"/>
            <a:ext cx="292124" cy="1856958"/>
          </a:xfrm>
          <a:prstGeom prst="rightBrace">
            <a:avLst>
              <a:gd name="adj1" fmla="val 4813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63" name="TextBox 95"/>
          <p:cNvSpPr txBox="1">
            <a:spLocks noChangeArrowheads="1"/>
          </p:cNvSpPr>
          <p:nvPr/>
        </p:nvSpPr>
        <p:spPr bwMode="auto">
          <a:xfrm>
            <a:off x="94780" y="3025028"/>
            <a:ext cx="22612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rgbClr val="0000FF"/>
                </a:solidFill>
              </a:rPr>
              <a:t>Frame No.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264" name="TextBox 95"/>
          <p:cNvSpPr txBox="1">
            <a:spLocks noChangeArrowheads="1"/>
          </p:cNvSpPr>
          <p:nvPr/>
        </p:nvSpPr>
        <p:spPr bwMode="auto">
          <a:xfrm>
            <a:off x="1800838" y="3049583"/>
            <a:ext cx="22612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rgbClr val="0000FF"/>
                </a:solidFill>
              </a:rPr>
              <a:t>Page Offset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cxnSp>
        <p:nvCxnSpPr>
          <p:cNvPr id="35866" name="直线连接符 35865"/>
          <p:cNvCxnSpPr/>
          <p:nvPr/>
        </p:nvCxnSpPr>
        <p:spPr>
          <a:xfrm>
            <a:off x="1972194" y="4413052"/>
            <a:ext cx="0" cy="4557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/>
          <p:cNvCxnSpPr/>
          <p:nvPr/>
        </p:nvCxnSpPr>
        <p:spPr>
          <a:xfrm>
            <a:off x="1972194" y="4868780"/>
            <a:ext cx="170530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左大括号 53"/>
          <p:cNvSpPr/>
          <p:nvPr/>
        </p:nvSpPr>
        <p:spPr>
          <a:xfrm>
            <a:off x="3851301" y="3211834"/>
            <a:ext cx="267636" cy="304037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5" name="矩形 264"/>
          <p:cNvSpPr/>
          <p:nvPr/>
        </p:nvSpPr>
        <p:spPr>
          <a:xfrm>
            <a:off x="1651484" y="3569568"/>
            <a:ext cx="641422" cy="97754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031068" y="3090099"/>
            <a:ext cx="1898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FF0000"/>
                </a:solidFill>
              </a:rPr>
              <a:t>Thread 1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6031071" y="4021417"/>
            <a:ext cx="1898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FF0000"/>
                </a:solidFill>
              </a:rPr>
              <a:t>Thread 2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031071" y="4918866"/>
            <a:ext cx="1898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FF0000"/>
                </a:solidFill>
              </a:rPr>
              <a:t>Thread 3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6048004" y="5833248"/>
            <a:ext cx="1898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FF0000"/>
                </a:solidFill>
              </a:rPr>
              <a:t>Thread 4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455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2725" y="1250119"/>
            <a:ext cx="90598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en-US" altLang="zh-CN" sz="3200" b="1" dirty="0" smtClean="0"/>
              <a:t>Some bits in Page </a:t>
            </a:r>
            <a:r>
              <a:rPr kumimoji="1" lang="en-US" altLang="zh-CN" sz="3200" b="1" dirty="0"/>
              <a:t>F</a:t>
            </a:r>
            <a:r>
              <a:rPr kumimoji="1" lang="en-US" altLang="zh-CN" sz="3200" b="1" dirty="0" smtClean="0"/>
              <a:t>rame </a:t>
            </a:r>
            <a:r>
              <a:rPr kumimoji="1" lang="en-US" altLang="zh-CN" sz="3200" b="1" dirty="0"/>
              <a:t>N</a:t>
            </a:r>
            <a:r>
              <a:rPr kumimoji="1" lang="en-US" altLang="zh-CN" sz="3200" b="1" dirty="0" smtClean="0"/>
              <a:t>umber (PFN) denotes the bank address</a:t>
            </a:r>
            <a:endParaRPr kumimoji="1" lang="zh-CN" altLang="en-US" sz="3200" b="1" dirty="0"/>
          </a:p>
        </p:txBody>
      </p:sp>
      <p:pic>
        <p:nvPicPr>
          <p:cNvPr id="5" name="图片 4" descr="未命名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43" y="2330935"/>
            <a:ext cx="7104166" cy="1790137"/>
          </a:xfrm>
          <a:prstGeom prst="rect">
            <a:avLst/>
          </a:prstGeom>
        </p:spPr>
      </p:pic>
      <p:sp>
        <p:nvSpPr>
          <p:cNvPr id="37" name="标题 1"/>
          <p:cNvSpPr txBox="1">
            <a:spLocks/>
          </p:cNvSpPr>
          <p:nvPr/>
        </p:nvSpPr>
        <p:spPr>
          <a:xfrm>
            <a:off x="617237" y="2592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>
                <a:latin typeface="Calibri" charset="0"/>
                <a:ea typeface="宋体" charset="0"/>
              </a:rPr>
              <a:t>Bank bits in PFN</a:t>
            </a:r>
            <a:endParaRPr lang="zh-CN" altLang="en-US" dirty="0">
              <a:latin typeface="Calibri" charset="0"/>
              <a:ea typeface="宋体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274611" y="4949635"/>
            <a:ext cx="48693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We could extend page-coloring to </a:t>
            </a:r>
            <a:r>
              <a:rPr kumimoji="1" lang="en-US" altLang="zh-CN" sz="3200" b="1" dirty="0">
                <a:solidFill>
                  <a:srgbClr val="FF0000"/>
                </a:solidFill>
              </a:rPr>
              <a:t>p</a:t>
            </a:r>
            <a:r>
              <a:rPr kumimoji="1" lang="en-US" altLang="zh-CN" sz="3200" b="1" dirty="0" smtClean="0">
                <a:solidFill>
                  <a:srgbClr val="FF0000"/>
                </a:solidFill>
              </a:rPr>
              <a:t>artition banks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39" name="圆角矩形 38"/>
          <p:cNvSpPr>
            <a:spLocks noChangeArrowheads="1"/>
          </p:cNvSpPr>
          <p:nvPr/>
        </p:nvSpPr>
        <p:spPr bwMode="auto">
          <a:xfrm>
            <a:off x="1955092" y="5020254"/>
            <a:ext cx="523438" cy="667140"/>
          </a:xfrm>
          <a:prstGeom prst="roundRect">
            <a:avLst>
              <a:gd name="adj" fmla="val 1315"/>
            </a:avLst>
          </a:prstGeom>
          <a:solidFill>
            <a:schemeClr val="accent3">
              <a:lumMod val="75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0" name="圆角矩形 39"/>
          <p:cNvSpPr/>
          <p:nvPr/>
        </p:nvSpPr>
        <p:spPr bwMode="auto">
          <a:xfrm>
            <a:off x="1955092" y="4918199"/>
            <a:ext cx="523438" cy="102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1" name="圆角矩形 40"/>
          <p:cNvSpPr>
            <a:spLocks noChangeArrowheads="1"/>
          </p:cNvSpPr>
          <p:nvPr/>
        </p:nvSpPr>
        <p:spPr bwMode="auto">
          <a:xfrm>
            <a:off x="2107492" y="5172654"/>
            <a:ext cx="523438" cy="667140"/>
          </a:xfrm>
          <a:prstGeom prst="roundRect">
            <a:avLst>
              <a:gd name="adj" fmla="val 1315"/>
            </a:avLst>
          </a:prstGeom>
          <a:solidFill>
            <a:srgbClr val="C4BD97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2" name="圆角矩形 41"/>
          <p:cNvSpPr/>
          <p:nvPr/>
        </p:nvSpPr>
        <p:spPr bwMode="auto">
          <a:xfrm>
            <a:off x="2107492" y="5070599"/>
            <a:ext cx="523438" cy="102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3" name="圆角矩形 42"/>
          <p:cNvSpPr>
            <a:spLocks noChangeArrowheads="1"/>
          </p:cNvSpPr>
          <p:nvPr/>
        </p:nvSpPr>
        <p:spPr bwMode="auto">
          <a:xfrm>
            <a:off x="2259892" y="5325054"/>
            <a:ext cx="523438" cy="667140"/>
          </a:xfrm>
          <a:prstGeom prst="roundRect">
            <a:avLst>
              <a:gd name="adj" fmla="val 1315"/>
            </a:avLst>
          </a:prstGeom>
          <a:solidFill>
            <a:srgbClr val="C0504D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4" name="圆角矩形 43"/>
          <p:cNvSpPr/>
          <p:nvPr/>
        </p:nvSpPr>
        <p:spPr bwMode="auto">
          <a:xfrm>
            <a:off x="2259892" y="5222999"/>
            <a:ext cx="523438" cy="102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5" name="圆角矩形 44"/>
          <p:cNvSpPr>
            <a:spLocks noChangeArrowheads="1"/>
          </p:cNvSpPr>
          <p:nvPr/>
        </p:nvSpPr>
        <p:spPr bwMode="auto">
          <a:xfrm>
            <a:off x="2412292" y="5477454"/>
            <a:ext cx="523438" cy="667140"/>
          </a:xfrm>
          <a:prstGeom prst="roundRect">
            <a:avLst>
              <a:gd name="adj" fmla="val 1315"/>
            </a:avLst>
          </a:prstGeom>
          <a:solidFill>
            <a:srgbClr val="77933C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6" name="圆角矩形 45"/>
          <p:cNvSpPr/>
          <p:nvPr/>
        </p:nvSpPr>
        <p:spPr bwMode="auto">
          <a:xfrm>
            <a:off x="2412292" y="5375399"/>
            <a:ext cx="523438" cy="102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7" name="圆角矩形 46"/>
          <p:cNvSpPr>
            <a:spLocks noChangeArrowheads="1"/>
          </p:cNvSpPr>
          <p:nvPr/>
        </p:nvSpPr>
        <p:spPr bwMode="auto">
          <a:xfrm>
            <a:off x="2564692" y="5629854"/>
            <a:ext cx="523438" cy="667140"/>
          </a:xfrm>
          <a:prstGeom prst="roundRect">
            <a:avLst>
              <a:gd name="adj" fmla="val 1315"/>
            </a:avLst>
          </a:prstGeom>
          <a:solidFill>
            <a:srgbClr val="C4BD97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8" name="圆角矩形 47"/>
          <p:cNvSpPr/>
          <p:nvPr/>
        </p:nvSpPr>
        <p:spPr bwMode="auto">
          <a:xfrm>
            <a:off x="2564692" y="5527799"/>
            <a:ext cx="523438" cy="102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9" name="圆角矩形 48"/>
          <p:cNvSpPr>
            <a:spLocks noChangeArrowheads="1"/>
          </p:cNvSpPr>
          <p:nvPr/>
        </p:nvSpPr>
        <p:spPr bwMode="auto">
          <a:xfrm>
            <a:off x="2717092" y="5782254"/>
            <a:ext cx="523438" cy="667140"/>
          </a:xfrm>
          <a:prstGeom prst="roundRect">
            <a:avLst>
              <a:gd name="adj" fmla="val 1315"/>
            </a:avLst>
          </a:prstGeom>
          <a:solidFill>
            <a:srgbClr val="C0504D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0" name="圆角矩形 49"/>
          <p:cNvSpPr/>
          <p:nvPr/>
        </p:nvSpPr>
        <p:spPr bwMode="auto">
          <a:xfrm>
            <a:off x="2717092" y="5680199"/>
            <a:ext cx="523438" cy="102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" name="圆角矩形 50"/>
          <p:cNvSpPr>
            <a:spLocks noChangeArrowheads="1"/>
          </p:cNvSpPr>
          <p:nvPr/>
        </p:nvSpPr>
        <p:spPr bwMode="auto">
          <a:xfrm>
            <a:off x="2869492" y="5934654"/>
            <a:ext cx="523438" cy="667140"/>
          </a:xfrm>
          <a:prstGeom prst="roundRect">
            <a:avLst>
              <a:gd name="adj" fmla="val 1315"/>
            </a:avLst>
          </a:prstGeom>
          <a:solidFill>
            <a:srgbClr val="C4BD97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2" name="圆角矩形 51"/>
          <p:cNvSpPr/>
          <p:nvPr/>
        </p:nvSpPr>
        <p:spPr bwMode="auto">
          <a:xfrm>
            <a:off x="2869492" y="5832599"/>
            <a:ext cx="523438" cy="102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3" name="圆角矩形 52"/>
          <p:cNvSpPr>
            <a:spLocks noChangeArrowheads="1"/>
          </p:cNvSpPr>
          <p:nvPr/>
        </p:nvSpPr>
        <p:spPr bwMode="auto">
          <a:xfrm>
            <a:off x="3019180" y="6111078"/>
            <a:ext cx="523438" cy="667140"/>
          </a:xfrm>
          <a:prstGeom prst="roundRect">
            <a:avLst>
              <a:gd name="adj" fmla="val 1315"/>
            </a:avLst>
          </a:prstGeom>
          <a:solidFill>
            <a:srgbClr val="C0504D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4" name="圆角矩形 53"/>
          <p:cNvSpPr/>
          <p:nvPr/>
        </p:nvSpPr>
        <p:spPr bwMode="auto">
          <a:xfrm>
            <a:off x="3019180" y="6009023"/>
            <a:ext cx="523438" cy="102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69973" y="5933730"/>
            <a:ext cx="1042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/>
              <a:t>DRAM Banks</a:t>
            </a:r>
            <a:endParaRPr kumimoji="1" lang="zh-CN" altLang="en-US" sz="2400" b="1" dirty="0"/>
          </a:p>
        </p:txBody>
      </p:sp>
      <p:cxnSp>
        <p:nvCxnSpPr>
          <p:cNvPr id="19" name="直线连接符 18"/>
          <p:cNvCxnSpPr/>
          <p:nvPr/>
        </p:nvCxnSpPr>
        <p:spPr>
          <a:xfrm>
            <a:off x="5026526" y="3970421"/>
            <a:ext cx="0" cy="508003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/>
          <p:cNvCxnSpPr/>
          <p:nvPr/>
        </p:nvCxnSpPr>
        <p:spPr>
          <a:xfrm flipH="1">
            <a:off x="3392930" y="4478424"/>
            <a:ext cx="1633596" cy="657071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右大括号 64"/>
          <p:cNvSpPr/>
          <p:nvPr/>
        </p:nvSpPr>
        <p:spPr>
          <a:xfrm rot="18918404">
            <a:off x="2944659" y="4365267"/>
            <a:ext cx="429920" cy="1842824"/>
          </a:xfrm>
          <a:prstGeom prst="rightBrac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4593619" y="2979679"/>
            <a:ext cx="865814" cy="990742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018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2" grpId="0"/>
      <p:bldP spid="65" grpId="0" animBg="1"/>
      <p:bldP spid="7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</TotalTime>
  <Words>1358</Words>
  <Application>Microsoft Macintosh PowerPoint</Application>
  <PresentationFormat>全屏显示(4:3)</PresentationFormat>
  <Paragraphs>225</Paragraphs>
  <Slides>45</Slides>
  <Notes>31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47" baseType="lpstr">
      <vt:lpstr>Office 主题</vt:lpstr>
      <vt:lpstr>文档</vt:lpstr>
      <vt:lpstr>Rethinking Memory Management in Modern Operating System — Memory optimization using hardware features and application characteristics</vt:lpstr>
      <vt:lpstr>Executive Summary</vt:lpstr>
      <vt:lpstr>Background &amp; Motivation</vt:lpstr>
      <vt:lpstr>Organization of shared memory system</vt:lpstr>
      <vt:lpstr>Interferences on DRAM Banks                                     -- DRAM Conflicts</vt:lpstr>
      <vt:lpstr>The Performance Lost           -- Caused by Inter-thread Interferences</vt:lpstr>
      <vt:lpstr>Topic 1: Optimizing Memory System by OS Approaches   -- “Horizontal” Memory Policies</vt:lpstr>
      <vt:lpstr>Page-Coloring Partitioning Approach</vt:lpstr>
      <vt:lpstr>PowerPoint 演示文稿</vt:lpstr>
      <vt:lpstr>PowerPoint 演示文稿</vt:lpstr>
      <vt:lpstr>The necessary bank amount</vt:lpstr>
      <vt:lpstr>Overview of Our Mechanism</vt:lpstr>
      <vt:lpstr>Bank-level Partition Mechanism (BPM)</vt:lpstr>
      <vt:lpstr>Experiment Environment</vt:lpstr>
      <vt:lpstr>Experimental Results</vt:lpstr>
      <vt:lpstr>Extend BPM to BPM+</vt:lpstr>
      <vt:lpstr>Overall System Performance</vt:lpstr>
      <vt:lpstr>Memory Optimization Framework -- Supporting Dyn. and Flexible Scheduler </vt:lpstr>
      <vt:lpstr>BPM/BPM+ and Per-core Bandwidth</vt:lpstr>
      <vt:lpstr>In What We Win?</vt:lpstr>
      <vt:lpstr>Topic 2: Going Vertical in Memory Hierarchy   -- Exploiting the potential optimization space</vt:lpstr>
      <vt:lpstr>Study the Effectiveness of “Horizontal” Partitioning</vt:lpstr>
      <vt:lpstr>“Horizontal” Partitioning: Cache VS. DRAM                              -- Programs are from SPECCPU2006</vt:lpstr>
      <vt:lpstr>Architecture Features in Modern Multicore Systems</vt:lpstr>
      <vt:lpstr>“Vertical” Partitioning using O-Bits</vt:lpstr>
      <vt:lpstr>Partitioning Space in Entire Memory Hierarchy </vt:lpstr>
      <vt:lpstr>The History of Page-Coloring </vt:lpstr>
      <vt:lpstr>The Performance Gains on Vertical Partitioning</vt:lpstr>
      <vt:lpstr>They are in the quadrant ONE</vt:lpstr>
      <vt:lpstr>How to Leverage the Potential Optimization Space? -- Combining Application’s Memory Patterns and Hardware Features</vt:lpstr>
      <vt:lpstr>What affects Vertical Partitioning?</vt:lpstr>
      <vt:lpstr>The Classification of SPECCPU2006</vt:lpstr>
      <vt:lpstr>Data Mining: Classification  Best-Fit Partitioning</vt:lpstr>
      <vt:lpstr> Handling Multiplicity by Multi-policy                                -- Memory Policy Decision Tree </vt:lpstr>
      <vt:lpstr>Supporting Partitioning and Coalescing                -- Real Case: “Curve-Vertical” Partitioning</vt:lpstr>
      <vt:lpstr>Topic 3: SYSMON -- Making OS understand the memory patterns </vt:lpstr>
      <vt:lpstr>SYSMON: Cache Utilization, Hot/Cold Page, Memory Footprint </vt:lpstr>
      <vt:lpstr>SYSMON: Profiling Page-Level Re-use Time</vt:lpstr>
      <vt:lpstr>SYSMON: “Locality” and “Hot” Freq.</vt:lpstr>
      <vt:lpstr>SYSMON: Random Sampling </vt:lpstr>
      <vt:lpstr>SYSMON: Classification based on Sampling Results</vt:lpstr>
      <vt:lpstr>Let it Run On-the-Fly! -- Multi-Policy Framework: Supporting Diverse Memory Allocating Policies</vt:lpstr>
      <vt:lpstr>Experimental Results</vt:lpstr>
      <vt:lpstr>Conclusion</vt:lpstr>
      <vt:lpstr>PowerPoint 演示文稿</vt:lpstr>
    </vt:vector>
  </TitlesOfParts>
  <Company>ok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ll ll</dc:creator>
  <cp:lastModifiedBy>ll ll</cp:lastModifiedBy>
  <cp:revision>296</cp:revision>
  <dcterms:created xsi:type="dcterms:W3CDTF">2015-07-27T21:30:05Z</dcterms:created>
  <dcterms:modified xsi:type="dcterms:W3CDTF">2015-08-02T15:49:49Z</dcterms:modified>
</cp:coreProperties>
</file>